
<file path=[Content_Types].xml><?xml version="1.0" encoding="utf-8"?>
<Types xmlns="http://schemas.openxmlformats.org/package/2006/content-types">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16.xml" ContentType="application/vnd.openxmlformats-officedocument.presentationml.tags+xml"/>
  <Override PartName="/ppt/tags/tag18.xml" ContentType="application/vnd.openxmlformats-officedocument.presentationml.tags+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7.xml" ContentType="application/vnd.openxmlformats-officedocument.presentationml.notesSlide+xml"/>
  <Override PartName="/ppt/notesSlides/notesSlide10.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22.xml" ContentType="application/vnd.openxmlformats-officedocument.presentationml.tags+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280" r:id="rId2"/>
    <p:sldId id="366" r:id="rId3"/>
    <p:sldId id="380" r:id="rId4"/>
    <p:sldId id="383" r:id="rId5"/>
    <p:sldId id="384" r:id="rId6"/>
    <p:sldId id="385" r:id="rId7"/>
    <p:sldId id="386" r:id="rId8"/>
    <p:sldId id="387" r:id="rId9"/>
    <p:sldId id="396" r:id="rId10"/>
    <p:sldId id="390" r:id="rId11"/>
    <p:sldId id="405" r:id="rId12"/>
    <p:sldId id="406" r:id="rId13"/>
    <p:sldId id="407" r:id="rId14"/>
    <p:sldId id="408" r:id="rId15"/>
    <p:sldId id="409" r:id="rId16"/>
    <p:sldId id="410" r:id="rId17"/>
    <p:sldId id="391" r:id="rId18"/>
    <p:sldId id="404" r:id="rId19"/>
    <p:sldId id="403" r:id="rId20"/>
    <p:sldId id="402" r:id="rId21"/>
    <p:sldId id="401" r:id="rId22"/>
    <p:sldId id="400" r:id="rId23"/>
    <p:sldId id="399" r:id="rId24"/>
    <p:sldId id="397" r:id="rId25"/>
    <p:sldId id="393" r:id="rId26"/>
    <p:sldId id="394" r:id="rId27"/>
    <p:sldId id="395" r:id="rId28"/>
    <p:sldId id="281"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40524"/>
    <a:srgbClr val="008000"/>
    <a:srgbClr val="385D8A"/>
    <a:srgbClr val="34495E"/>
    <a:srgbClr val="FDFDFD"/>
    <a:srgbClr val="EAEAEA"/>
    <a:srgbClr val="F8F8F8"/>
    <a:srgbClr val="FF6702"/>
    <a:srgbClr val="D6B580"/>
    <a:srgbClr val="F8EDE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088" autoAdjust="0"/>
    <p:restoredTop sz="94364" autoAdjust="0"/>
  </p:normalViewPr>
  <p:slideViewPr>
    <p:cSldViewPr>
      <p:cViewPr varScale="1">
        <p:scale>
          <a:sx n="69" d="100"/>
          <a:sy n="69" d="100"/>
        </p:scale>
        <p:origin x="-151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7" d="100"/>
          <a:sy n="67" d="100"/>
        </p:scale>
        <p:origin x="2748" y="60"/>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F5FD1-1E71-41C1-A531-EDAAD398F8D7}" type="datetimeFigureOut">
              <a:rPr lang="en-US" smtClean="0"/>
              <a:pPr/>
              <a:t>11/21/2024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418C08-2D65-44A0-8D9B-1CEE7EB87A37}" type="slidenum">
              <a:rPr lang="en-US" smtClean="0"/>
              <a:pPr/>
              <a:t>‹#›</a:t>
            </a:fld>
            <a:endParaRPr lang="en-US"/>
          </a:p>
        </p:txBody>
      </p:sp>
    </p:spTree>
    <p:extLst>
      <p:ext uri="{BB962C8B-B14F-4D97-AF65-F5344CB8AC3E}">
        <p14:creationId xmlns:p14="http://schemas.microsoft.com/office/powerpoint/2010/main" xmlns="" val="1013662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AEC9C6-1CE4-4880-838A-FB85AC35DCB4}" type="datetimeFigureOut">
              <a:rPr lang="en-US" smtClean="0"/>
              <a:pPr/>
              <a:t>11/21/2024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7A3D7D-4DD0-4519-9573-665089B66871}" type="slidenum">
              <a:rPr lang="en-US" smtClean="0"/>
              <a:pPr/>
              <a:t>‹#›</a:t>
            </a:fld>
            <a:endParaRPr lang="en-US"/>
          </a:p>
        </p:txBody>
      </p:sp>
    </p:spTree>
    <p:extLst>
      <p:ext uri="{BB962C8B-B14F-4D97-AF65-F5344CB8AC3E}">
        <p14:creationId xmlns:p14="http://schemas.microsoft.com/office/powerpoint/2010/main" xmlns="" val="1674936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2</a:t>
            </a:fld>
            <a:endParaRPr lang="en-US"/>
          </a:p>
        </p:txBody>
      </p:sp>
    </p:spTree>
    <p:extLst>
      <p:ext uri="{BB962C8B-B14F-4D97-AF65-F5344CB8AC3E}">
        <p14:creationId xmlns:p14="http://schemas.microsoft.com/office/powerpoint/2010/main" xmlns="" val="538624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11</a:t>
            </a:fld>
            <a:endParaRPr lang="en-US"/>
          </a:p>
        </p:txBody>
      </p:sp>
    </p:spTree>
    <p:extLst>
      <p:ext uri="{BB962C8B-B14F-4D97-AF65-F5344CB8AC3E}">
        <p14:creationId xmlns:p14="http://schemas.microsoft.com/office/powerpoint/2010/main" xmlns="" val="2763641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12</a:t>
            </a:fld>
            <a:endParaRPr lang="en-US"/>
          </a:p>
        </p:txBody>
      </p:sp>
    </p:spTree>
    <p:extLst>
      <p:ext uri="{BB962C8B-B14F-4D97-AF65-F5344CB8AC3E}">
        <p14:creationId xmlns:p14="http://schemas.microsoft.com/office/powerpoint/2010/main" xmlns="" val="2763641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13</a:t>
            </a:fld>
            <a:endParaRPr lang="en-US"/>
          </a:p>
        </p:txBody>
      </p:sp>
    </p:spTree>
    <p:extLst>
      <p:ext uri="{BB962C8B-B14F-4D97-AF65-F5344CB8AC3E}">
        <p14:creationId xmlns:p14="http://schemas.microsoft.com/office/powerpoint/2010/main" xmlns="" val="2763641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14</a:t>
            </a:fld>
            <a:endParaRPr lang="en-US"/>
          </a:p>
        </p:txBody>
      </p:sp>
    </p:spTree>
    <p:extLst>
      <p:ext uri="{BB962C8B-B14F-4D97-AF65-F5344CB8AC3E}">
        <p14:creationId xmlns:p14="http://schemas.microsoft.com/office/powerpoint/2010/main" xmlns="" val="2763641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15</a:t>
            </a:fld>
            <a:endParaRPr lang="en-US"/>
          </a:p>
        </p:txBody>
      </p:sp>
    </p:spTree>
    <p:extLst>
      <p:ext uri="{BB962C8B-B14F-4D97-AF65-F5344CB8AC3E}">
        <p14:creationId xmlns:p14="http://schemas.microsoft.com/office/powerpoint/2010/main" xmlns="" val="2763641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16</a:t>
            </a:fld>
            <a:endParaRPr lang="en-US"/>
          </a:p>
        </p:txBody>
      </p:sp>
    </p:spTree>
    <p:extLst>
      <p:ext uri="{BB962C8B-B14F-4D97-AF65-F5344CB8AC3E}">
        <p14:creationId xmlns:p14="http://schemas.microsoft.com/office/powerpoint/2010/main" xmlns="" val="2763641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17</a:t>
            </a:fld>
            <a:endParaRPr lang="en-US"/>
          </a:p>
        </p:txBody>
      </p:sp>
    </p:spTree>
    <p:extLst>
      <p:ext uri="{BB962C8B-B14F-4D97-AF65-F5344CB8AC3E}">
        <p14:creationId xmlns:p14="http://schemas.microsoft.com/office/powerpoint/2010/main" xmlns="" val="858024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18</a:t>
            </a:fld>
            <a:endParaRPr lang="en-US"/>
          </a:p>
        </p:txBody>
      </p:sp>
    </p:spTree>
    <p:extLst>
      <p:ext uri="{BB962C8B-B14F-4D97-AF65-F5344CB8AC3E}">
        <p14:creationId xmlns:p14="http://schemas.microsoft.com/office/powerpoint/2010/main" xmlns="" val="858024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19</a:t>
            </a:fld>
            <a:endParaRPr lang="en-US"/>
          </a:p>
        </p:txBody>
      </p:sp>
    </p:spTree>
    <p:extLst>
      <p:ext uri="{BB962C8B-B14F-4D97-AF65-F5344CB8AC3E}">
        <p14:creationId xmlns:p14="http://schemas.microsoft.com/office/powerpoint/2010/main" xmlns="" val="858024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20</a:t>
            </a:fld>
            <a:endParaRPr lang="en-US"/>
          </a:p>
        </p:txBody>
      </p:sp>
    </p:spTree>
    <p:extLst>
      <p:ext uri="{BB962C8B-B14F-4D97-AF65-F5344CB8AC3E}">
        <p14:creationId xmlns:p14="http://schemas.microsoft.com/office/powerpoint/2010/main" xmlns="" val="858024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3</a:t>
            </a:fld>
            <a:endParaRPr lang="en-US"/>
          </a:p>
        </p:txBody>
      </p:sp>
    </p:spTree>
    <p:extLst>
      <p:ext uri="{BB962C8B-B14F-4D97-AF65-F5344CB8AC3E}">
        <p14:creationId xmlns:p14="http://schemas.microsoft.com/office/powerpoint/2010/main" xmlns="" val="783653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21</a:t>
            </a:fld>
            <a:endParaRPr lang="en-US"/>
          </a:p>
        </p:txBody>
      </p:sp>
    </p:spTree>
    <p:extLst>
      <p:ext uri="{BB962C8B-B14F-4D97-AF65-F5344CB8AC3E}">
        <p14:creationId xmlns:p14="http://schemas.microsoft.com/office/powerpoint/2010/main" xmlns="" val="858024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22</a:t>
            </a:fld>
            <a:endParaRPr lang="en-US"/>
          </a:p>
        </p:txBody>
      </p:sp>
    </p:spTree>
    <p:extLst>
      <p:ext uri="{BB962C8B-B14F-4D97-AF65-F5344CB8AC3E}">
        <p14:creationId xmlns:p14="http://schemas.microsoft.com/office/powerpoint/2010/main" xmlns="" val="858024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23</a:t>
            </a:fld>
            <a:endParaRPr lang="en-US"/>
          </a:p>
        </p:txBody>
      </p:sp>
    </p:spTree>
    <p:extLst>
      <p:ext uri="{BB962C8B-B14F-4D97-AF65-F5344CB8AC3E}">
        <p14:creationId xmlns:p14="http://schemas.microsoft.com/office/powerpoint/2010/main" xmlns="" val="858024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24</a:t>
            </a:fld>
            <a:endParaRPr lang="en-US"/>
          </a:p>
        </p:txBody>
      </p:sp>
    </p:spTree>
    <p:extLst>
      <p:ext uri="{BB962C8B-B14F-4D97-AF65-F5344CB8AC3E}">
        <p14:creationId xmlns:p14="http://schemas.microsoft.com/office/powerpoint/2010/main" xmlns="" val="858024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25</a:t>
            </a:fld>
            <a:endParaRPr lang="en-US"/>
          </a:p>
        </p:txBody>
      </p:sp>
    </p:spTree>
    <p:extLst>
      <p:ext uri="{BB962C8B-B14F-4D97-AF65-F5344CB8AC3E}">
        <p14:creationId xmlns:p14="http://schemas.microsoft.com/office/powerpoint/2010/main" xmlns="" val="895256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26</a:t>
            </a:fld>
            <a:endParaRPr lang="en-US"/>
          </a:p>
        </p:txBody>
      </p:sp>
    </p:spTree>
    <p:extLst>
      <p:ext uri="{BB962C8B-B14F-4D97-AF65-F5344CB8AC3E}">
        <p14:creationId xmlns:p14="http://schemas.microsoft.com/office/powerpoint/2010/main" xmlns="" val="2331109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27</a:t>
            </a:fld>
            <a:endParaRPr lang="en-US"/>
          </a:p>
        </p:txBody>
      </p:sp>
    </p:spTree>
    <p:extLst>
      <p:ext uri="{BB962C8B-B14F-4D97-AF65-F5344CB8AC3E}">
        <p14:creationId xmlns:p14="http://schemas.microsoft.com/office/powerpoint/2010/main" xmlns="" val="2705310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28</a:t>
            </a:fld>
            <a:endParaRPr lang="en-US" dirty="0"/>
          </a:p>
        </p:txBody>
      </p:sp>
    </p:spTree>
    <p:extLst>
      <p:ext uri="{BB962C8B-B14F-4D97-AF65-F5344CB8AC3E}">
        <p14:creationId xmlns:p14="http://schemas.microsoft.com/office/powerpoint/2010/main" xmlns="" val="3212453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4</a:t>
            </a:fld>
            <a:endParaRPr lang="en-US"/>
          </a:p>
        </p:txBody>
      </p:sp>
    </p:spTree>
    <p:extLst>
      <p:ext uri="{BB962C8B-B14F-4D97-AF65-F5344CB8AC3E}">
        <p14:creationId xmlns:p14="http://schemas.microsoft.com/office/powerpoint/2010/main" xmlns="" val="3513685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5</a:t>
            </a:fld>
            <a:endParaRPr lang="en-US"/>
          </a:p>
        </p:txBody>
      </p:sp>
    </p:spTree>
    <p:extLst>
      <p:ext uri="{BB962C8B-B14F-4D97-AF65-F5344CB8AC3E}">
        <p14:creationId xmlns:p14="http://schemas.microsoft.com/office/powerpoint/2010/main" xmlns="" val="184514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6</a:t>
            </a:fld>
            <a:endParaRPr lang="en-US"/>
          </a:p>
        </p:txBody>
      </p:sp>
    </p:spTree>
    <p:extLst>
      <p:ext uri="{BB962C8B-B14F-4D97-AF65-F5344CB8AC3E}">
        <p14:creationId xmlns:p14="http://schemas.microsoft.com/office/powerpoint/2010/main" xmlns="" val="245726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7</a:t>
            </a:fld>
            <a:endParaRPr lang="en-US"/>
          </a:p>
        </p:txBody>
      </p:sp>
    </p:spTree>
    <p:extLst>
      <p:ext uri="{BB962C8B-B14F-4D97-AF65-F5344CB8AC3E}">
        <p14:creationId xmlns:p14="http://schemas.microsoft.com/office/powerpoint/2010/main" xmlns="" val="1527373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8</a:t>
            </a:fld>
            <a:endParaRPr lang="en-US"/>
          </a:p>
        </p:txBody>
      </p:sp>
    </p:spTree>
    <p:extLst>
      <p:ext uri="{BB962C8B-B14F-4D97-AF65-F5344CB8AC3E}">
        <p14:creationId xmlns:p14="http://schemas.microsoft.com/office/powerpoint/2010/main" xmlns="" val="3317627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9</a:t>
            </a:fld>
            <a:endParaRPr lang="en-US"/>
          </a:p>
        </p:txBody>
      </p:sp>
    </p:spTree>
    <p:extLst>
      <p:ext uri="{BB962C8B-B14F-4D97-AF65-F5344CB8AC3E}">
        <p14:creationId xmlns:p14="http://schemas.microsoft.com/office/powerpoint/2010/main" xmlns="" val="1789443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10</a:t>
            </a:fld>
            <a:endParaRPr lang="en-US"/>
          </a:p>
        </p:txBody>
      </p:sp>
    </p:spTree>
    <p:extLst>
      <p:ext uri="{BB962C8B-B14F-4D97-AF65-F5344CB8AC3E}">
        <p14:creationId xmlns:p14="http://schemas.microsoft.com/office/powerpoint/2010/main" xmlns="" val="2763641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106363"/>
            <a:ext cx="8763000" cy="808037"/>
          </a:xfrm>
        </p:spPr>
        <p:txBody>
          <a:bodyPr/>
          <a:lstStyle>
            <a:lvl1pPr algn="l">
              <a:defRPr>
                <a:latin typeface="+mj-lt"/>
                <a:ea typeface="Open Sans Semibold" panose="020B0706030804020204" pitchFamily="34" charset="0"/>
                <a:cs typeface="Open Sans Semibold" panose="020B0706030804020204" pitchFamily="34" charset="0"/>
              </a:defRPr>
            </a:lvl1pPr>
          </a:lstStyle>
          <a:p>
            <a:r>
              <a:rPr lang="en-US" dirty="0"/>
              <a:t>Click to edit Master title style</a:t>
            </a:r>
          </a:p>
        </p:txBody>
      </p:sp>
      <p:sp>
        <p:nvSpPr>
          <p:cNvPr id="3" name="Content Placeholder 2"/>
          <p:cNvSpPr>
            <a:spLocks noGrp="1"/>
          </p:cNvSpPr>
          <p:nvPr>
            <p:ph idx="1"/>
          </p:nvPr>
        </p:nvSpPr>
        <p:spPr>
          <a:xfrm>
            <a:off x="190500" y="990600"/>
            <a:ext cx="8763000" cy="5334000"/>
          </a:xfrm>
        </p:spPr>
        <p:txBody>
          <a:bodyPr>
            <a:normAutofit/>
          </a:bodyPr>
          <a:lstStyle>
            <a:lvl1pPr marL="342900" indent="-342900">
              <a:lnSpc>
                <a:spcPct val="114000"/>
              </a:lnSpc>
              <a:buClrTx/>
              <a:buFont typeface="Wingdings" panose="05000000000000000000" pitchFamily="2" charset="2"/>
              <a:buChar char="§"/>
              <a:defRPr sz="2400">
                <a:latin typeface="+mj-lt"/>
                <a:ea typeface="Times New Roman" panose="02020603050405020304" pitchFamily="18" charset="0"/>
                <a:cs typeface="Times New Roman" panose="02020603050405020304" pitchFamily="18" charset="0"/>
              </a:defRPr>
            </a:lvl1pPr>
            <a:lvl2pPr marL="742950" indent="-285750">
              <a:lnSpc>
                <a:spcPct val="114000"/>
              </a:lnSpc>
              <a:buClrTx/>
              <a:buFont typeface="Arial" panose="020B0604020202020204" pitchFamily="34" charset="0"/>
              <a:buChar char="•"/>
              <a:defRPr sz="2000">
                <a:latin typeface="+mj-lt"/>
                <a:ea typeface="Times New Roman" panose="02020603050405020304" pitchFamily="18" charset="0"/>
                <a:cs typeface="Times New Roman" panose="02020603050405020304" pitchFamily="18" charset="0"/>
              </a:defRPr>
            </a:lvl2pPr>
            <a:lvl3pPr>
              <a:lnSpc>
                <a:spcPct val="114000"/>
              </a:lnSpc>
              <a:buClrTx/>
              <a:defRPr sz="1800">
                <a:latin typeface="+mj-lt"/>
                <a:ea typeface="Times New Roman" panose="02020603050405020304" pitchFamily="18" charset="0"/>
                <a:cs typeface="Times New Roman" panose="02020603050405020304" pitchFamily="18" charset="0"/>
              </a:defRPr>
            </a:lvl3pPr>
            <a:lvl4pPr>
              <a:lnSpc>
                <a:spcPct val="114000"/>
              </a:lnSpc>
              <a:buClrTx/>
              <a:defRPr sz="1600">
                <a:latin typeface="+mj-lt"/>
                <a:ea typeface="Times New Roman" panose="02020603050405020304" pitchFamily="18" charset="0"/>
                <a:cs typeface="Times New Roman" panose="02020603050405020304" pitchFamily="18" charset="0"/>
              </a:defRPr>
            </a:lvl4pPr>
            <a:lvl5pPr>
              <a:lnSpc>
                <a:spcPct val="114000"/>
              </a:lnSpc>
              <a:buClrTx/>
              <a:defRPr sz="1600">
                <a:latin typeface="+mj-lt"/>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ktangel 11"/>
          <p:cNvSpPr/>
          <p:nvPr userDrawn="1"/>
        </p:nvSpPr>
        <p:spPr>
          <a:xfrm>
            <a:off x="0" y="6477000"/>
            <a:ext cx="4572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r>
              <a:rPr lang="en-US" sz="1600" noProof="1" smtClean="0">
                <a:solidFill>
                  <a:srgbClr val="FFFFFF"/>
                </a:solidFill>
                <a:latin typeface="+mj-lt"/>
                <a:ea typeface="Open Sans" panose="020B0606030504020204" pitchFamily="34" charset="0"/>
                <a:cs typeface="Open Sans" panose="020B0606030504020204" pitchFamily="34" charset="0"/>
              </a:rPr>
              <a:t>Department of Computer</a:t>
            </a:r>
            <a:r>
              <a:rPr lang="en-US" sz="1600" baseline="0" noProof="1" smtClean="0">
                <a:solidFill>
                  <a:srgbClr val="FFFFFF"/>
                </a:solidFill>
                <a:latin typeface="+mj-lt"/>
                <a:ea typeface="Open Sans" panose="020B0606030504020204" pitchFamily="34" charset="0"/>
                <a:cs typeface="Open Sans" panose="020B0606030504020204" pitchFamily="34" charset="0"/>
              </a:rPr>
              <a:t> Science and Engineering</a:t>
            </a:r>
            <a:endParaRPr lang="da-DK" sz="16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userDrawn="1"/>
        </p:nvCxnSpPr>
        <p:spPr>
          <a:xfrm>
            <a:off x="190500" y="914400"/>
            <a:ext cx="8763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Rektangel 11"/>
          <p:cNvSpPr/>
          <p:nvPr userDrawn="1"/>
        </p:nvSpPr>
        <p:spPr>
          <a:xfrm>
            <a:off x="4572000" y="6477490"/>
            <a:ext cx="4572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r>
              <a:rPr lang="da-DK" sz="1600" noProof="1" smtClean="0">
                <a:solidFill>
                  <a:srgbClr val="FFFFFF"/>
                </a:solidFill>
                <a:latin typeface="+mj-lt"/>
                <a:ea typeface="Open Sans" panose="020B0606030504020204" pitchFamily="34" charset="0"/>
                <a:cs typeface="Open Sans" panose="020B0606030504020204" pitchFamily="34" charset="0"/>
              </a:rPr>
              <a:t>Rajalakshmi Engineering College 		</a:t>
            </a:r>
            <a:fld id="{6E8469F3-9EE8-43CF-BEDC-475B89412D1D}" type="slidenum">
              <a:rPr lang="da-DK" sz="1600" kern="1200" noProof="1" smtClean="0">
                <a:solidFill>
                  <a:srgbClr val="FFFFFF"/>
                </a:solidFill>
                <a:latin typeface="+mn-lt"/>
                <a:ea typeface="Open Sans" panose="020B0606030504020204" pitchFamily="34" charset="0"/>
                <a:cs typeface="Open Sans" panose="020B0606030504020204" pitchFamily="34" charset="0"/>
              </a:rPr>
              <a:pPr indent="-342900" algn="ctr">
                <a:defRPr/>
              </a:pPr>
              <a:t>‹#›</a:t>
            </a:fld>
            <a:endParaRPr lang="da-DK" sz="1600" noProof="1">
              <a:solidFill>
                <a:srgbClr val="FFFFFF"/>
              </a:solidFill>
              <a:latin typeface="+mj-lt"/>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8BEFB-AE5B-48F9-BBAD-B489CDE48C8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xmlns="" val="0"/>
              </a:ext>
            </a:extLst>
          </a:blip>
          <a:srcRect l="-776" t="63278" r="776" b="-30898"/>
          <a:stretch/>
        </p:blipFill>
        <p:spPr>
          <a:xfrm>
            <a:off x="-72010" y="-2532"/>
            <a:ext cx="9216010" cy="3231811"/>
          </a:xfrm>
          <a:prstGeom prst="rect">
            <a:avLst/>
          </a:prstGeom>
        </p:spPr>
      </p:pic>
      <p:grpSp>
        <p:nvGrpSpPr>
          <p:cNvPr id="20" name="Group 19"/>
          <p:cNvGrpSpPr/>
          <p:nvPr/>
        </p:nvGrpSpPr>
        <p:grpSpPr>
          <a:xfrm>
            <a:off x="-14748" y="986564"/>
            <a:ext cx="9158748" cy="5456757"/>
            <a:chOff x="-14748" y="986564"/>
            <a:chExt cx="9158748" cy="5456757"/>
          </a:xfrm>
        </p:grpSpPr>
        <p:sp>
          <p:nvSpPr>
            <p:cNvPr id="22" name="TextBox 21"/>
            <p:cNvSpPr txBox="1"/>
            <p:nvPr/>
          </p:nvSpPr>
          <p:spPr>
            <a:xfrm>
              <a:off x="177781" y="4812105"/>
              <a:ext cx="4322209" cy="1631216"/>
            </a:xfrm>
            <a:prstGeom prst="rect">
              <a:avLst/>
            </a:prstGeom>
            <a:noFill/>
          </p:spPr>
          <p:txBody>
            <a:bodyPr wrap="square" rtlCol="0">
              <a:spAutoFit/>
            </a:bodyPr>
            <a:lstStyle/>
            <a:p>
              <a:r>
                <a:rPr lang="en-US" sz="2000" b="1" dirty="0" smtClean="0"/>
                <a:t>Your Register </a:t>
              </a:r>
              <a:r>
                <a:rPr lang="en-US" sz="2000" b="1" dirty="0" smtClean="0"/>
                <a:t>No.220701259</a:t>
              </a:r>
              <a:endParaRPr lang="en-US" sz="2000" b="1" dirty="0" smtClean="0"/>
            </a:p>
            <a:p>
              <a:r>
                <a:rPr lang="en-US" sz="2000" b="1" dirty="0" smtClean="0"/>
                <a:t>Name V SHAKTHI PRIYA</a:t>
              </a:r>
              <a:endParaRPr lang="en-US" sz="2000" b="1" dirty="0" smtClean="0"/>
            </a:p>
            <a:p>
              <a:r>
                <a:rPr lang="en-US" sz="2000" b="1" dirty="0" smtClean="0"/>
                <a:t>Guide </a:t>
              </a:r>
              <a:r>
                <a:rPr lang="en-US" sz="2000" b="1" dirty="0" smtClean="0"/>
                <a:t>Name DR.N. </a:t>
              </a:r>
              <a:r>
                <a:rPr lang="en-US" sz="2000" b="1" dirty="0" err="1" smtClean="0"/>
                <a:t>DURAIMURUGAN,M.E,ph.D</a:t>
              </a:r>
              <a:endParaRPr lang="en-US" sz="2000" b="1" dirty="0" smtClean="0"/>
            </a:p>
            <a:p>
              <a:endParaRPr lang="en-US" sz="2000" b="1" dirty="0"/>
            </a:p>
          </p:txBody>
        </p:sp>
        <p:grpSp>
          <p:nvGrpSpPr>
            <p:cNvPr id="43" name="Group 42"/>
            <p:cNvGrpSpPr/>
            <p:nvPr/>
          </p:nvGrpSpPr>
          <p:grpSpPr>
            <a:xfrm>
              <a:off x="-14748" y="986564"/>
              <a:ext cx="9158748" cy="3628907"/>
              <a:chOff x="-14748" y="986564"/>
              <a:chExt cx="9158748" cy="3628907"/>
            </a:xfrm>
          </p:grpSpPr>
          <p:sp>
            <p:nvSpPr>
              <p:cNvPr id="45" name="Freeform 44"/>
              <p:cNvSpPr/>
              <p:nvPr/>
            </p:nvSpPr>
            <p:spPr>
              <a:xfrm>
                <a:off x="5003203" y="1761199"/>
                <a:ext cx="4140797" cy="2622445"/>
              </a:xfrm>
              <a:custGeom>
                <a:avLst/>
                <a:gdLst>
                  <a:gd name="connsiteX0" fmla="*/ 1 w 4140797"/>
                  <a:gd name="connsiteY0" fmla="*/ 0 h 2622445"/>
                  <a:gd name="connsiteX1" fmla="*/ 4140797 w 4140797"/>
                  <a:gd name="connsiteY1" fmla="*/ 0 h 2622445"/>
                  <a:gd name="connsiteX2" fmla="*/ 4140797 w 4140797"/>
                  <a:gd name="connsiteY2" fmla="*/ 2622445 h 2622445"/>
                  <a:gd name="connsiteX3" fmla="*/ 0 w 4140797"/>
                  <a:gd name="connsiteY3" fmla="*/ 2622445 h 2622445"/>
                  <a:gd name="connsiteX4" fmla="*/ 1311223 w 4140797"/>
                  <a:gd name="connsiteY4" fmla="*/ 1311222 h 2622445"/>
                  <a:gd name="connsiteX5" fmla="*/ 1 w 4140797"/>
                  <a:gd name="connsiteY5" fmla="*/ 0 h 262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0797" h="2622445">
                    <a:moveTo>
                      <a:pt x="1" y="0"/>
                    </a:moveTo>
                    <a:lnTo>
                      <a:pt x="4140797" y="0"/>
                    </a:lnTo>
                    <a:lnTo>
                      <a:pt x="4140797" y="2622445"/>
                    </a:lnTo>
                    <a:lnTo>
                      <a:pt x="0" y="2622445"/>
                    </a:lnTo>
                    <a:lnTo>
                      <a:pt x="1311223" y="1311222"/>
                    </a:lnTo>
                    <a:lnTo>
                      <a:pt x="1" y="0"/>
                    </a:lnTo>
                    <a:close/>
                  </a:path>
                </a:pathLst>
              </a:custGeom>
              <a:solidFill>
                <a:srgbClr val="00A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Pentagon 45"/>
              <p:cNvSpPr/>
              <p:nvPr/>
            </p:nvSpPr>
            <p:spPr>
              <a:xfrm>
                <a:off x="0" y="1529371"/>
                <a:ext cx="5743977" cy="3086100"/>
              </a:xfrm>
              <a:prstGeom prst="homePlate">
                <a:avLst/>
              </a:prstGeom>
              <a:solidFill>
                <a:srgbClr val="59595B"/>
              </a:solidFill>
              <a:ln>
                <a:solidFill>
                  <a:srgbClr val="59595B"/>
                </a:solidFill>
              </a:ln>
              <a:effectLst>
                <a:outerShdw blurRad="508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7" name="Group 46"/>
              <p:cNvGrpSpPr/>
              <p:nvPr/>
            </p:nvGrpSpPr>
            <p:grpSpPr>
              <a:xfrm>
                <a:off x="-14748" y="986564"/>
                <a:ext cx="4014973" cy="1075928"/>
                <a:chOff x="-19391" y="1011603"/>
                <a:chExt cx="5278947" cy="1075928"/>
              </a:xfrm>
            </p:grpSpPr>
            <p:sp>
              <p:nvSpPr>
                <p:cNvPr id="51" name="Pentagon 50"/>
                <p:cNvSpPr/>
                <p:nvPr/>
              </p:nvSpPr>
              <p:spPr>
                <a:xfrm>
                  <a:off x="-19391" y="1011603"/>
                  <a:ext cx="5278947" cy="1075928"/>
                </a:xfrm>
                <a:prstGeom prst="homePlate">
                  <a:avLst/>
                </a:prstGeom>
                <a:solidFill>
                  <a:srgbClr val="00AAAD"/>
                </a:solidFill>
                <a:ln>
                  <a:noFill/>
                </a:ln>
                <a:effectLst>
                  <a:outerShdw blurRad="508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2" name="TextBox 51"/>
                <p:cNvSpPr txBox="1"/>
                <p:nvPr/>
              </p:nvSpPr>
              <p:spPr>
                <a:xfrm>
                  <a:off x="237041" y="1195624"/>
                  <a:ext cx="4181886" cy="707886"/>
                </a:xfrm>
                <a:prstGeom prst="rect">
                  <a:avLst/>
                </a:prstGeom>
                <a:noFill/>
              </p:spPr>
              <p:txBody>
                <a:bodyPr wrap="square" rtlCol="0" anchor="ctr">
                  <a:spAutoFit/>
                </a:bodyPr>
                <a:lstStyle/>
                <a:p>
                  <a:pPr algn="ctr"/>
                  <a:r>
                    <a:rPr lang="en-US" sz="2000" b="1" dirty="0" smtClean="0">
                      <a:solidFill>
                        <a:schemeClr val="bg1"/>
                      </a:solidFill>
                      <a:ea typeface="Open Sans Light" panose="020B0306030504020204" pitchFamily="34" charset="0"/>
                      <a:cs typeface="Open Sans Light" panose="020B0306030504020204" pitchFamily="34" charset="0"/>
                    </a:rPr>
                    <a:t>Introduction to </a:t>
                  </a:r>
                </a:p>
                <a:p>
                  <a:pPr algn="ctr"/>
                  <a:r>
                    <a:rPr lang="en-US" sz="2000" b="1" dirty="0" smtClean="0">
                      <a:solidFill>
                        <a:schemeClr val="bg1"/>
                      </a:solidFill>
                      <a:ea typeface="Open Sans Light" panose="020B0306030504020204" pitchFamily="34" charset="0"/>
                      <a:cs typeface="Open Sans Light" panose="020B0306030504020204" pitchFamily="34" charset="0"/>
                    </a:rPr>
                    <a:t>Robotic Process Automation </a:t>
                  </a:r>
                  <a:endParaRPr lang="en-US" sz="2000" b="1" dirty="0">
                    <a:solidFill>
                      <a:schemeClr val="bg1"/>
                    </a:solidFill>
                    <a:ea typeface="Open Sans Light" panose="020B0306030504020204" pitchFamily="34" charset="0"/>
                    <a:cs typeface="Open Sans Light" panose="020B0306030504020204" pitchFamily="34" charset="0"/>
                  </a:endParaRPr>
                </a:p>
              </p:txBody>
            </p:sp>
          </p:grpSp>
          <p:sp>
            <p:nvSpPr>
              <p:cNvPr id="48" name="TextBox 47"/>
              <p:cNvSpPr txBox="1"/>
              <p:nvPr/>
            </p:nvSpPr>
            <p:spPr>
              <a:xfrm>
                <a:off x="177782" y="2100903"/>
                <a:ext cx="4188156" cy="1754326"/>
              </a:xfrm>
              <a:prstGeom prst="rect">
                <a:avLst/>
              </a:prstGeom>
              <a:noFill/>
            </p:spPr>
            <p:txBody>
              <a:bodyPr wrap="square" rtlCol="0">
                <a:spAutoFit/>
              </a:bodyPr>
              <a:lstStyle/>
              <a:p>
                <a:r>
                  <a:rPr lang="en-US" sz="5400" b="1" dirty="0" smtClean="0">
                    <a:solidFill>
                      <a:schemeClr val="bg1"/>
                    </a:solidFill>
                    <a:ea typeface="Open Sans Bold" panose="020B0806030504020204" pitchFamily="34" charset="0"/>
                    <a:cs typeface="Open Sans Bold" panose="020B0806030504020204" pitchFamily="34" charset="0"/>
                  </a:rPr>
                  <a:t>Title of the Project</a:t>
                </a:r>
              </a:p>
            </p:txBody>
          </p:sp>
          <p:sp>
            <p:nvSpPr>
              <p:cNvPr id="50" name="Freeform 49"/>
              <p:cNvSpPr/>
              <p:nvPr/>
            </p:nvSpPr>
            <p:spPr>
              <a:xfrm>
                <a:off x="4652237" y="1529372"/>
                <a:ext cx="1672363" cy="3086099"/>
              </a:xfrm>
              <a:custGeom>
                <a:avLst/>
                <a:gdLst>
                  <a:gd name="connsiteX0" fmla="*/ 0 w 1672363"/>
                  <a:gd name="connsiteY0" fmla="*/ 0 h 3086099"/>
                  <a:gd name="connsiteX1" fmla="*/ 129314 w 1672363"/>
                  <a:gd name="connsiteY1" fmla="*/ 0 h 3086099"/>
                  <a:gd name="connsiteX2" fmla="*/ 1672363 w 1672363"/>
                  <a:gd name="connsiteY2" fmla="*/ 1543050 h 3086099"/>
                  <a:gd name="connsiteX3" fmla="*/ 129314 w 1672363"/>
                  <a:gd name="connsiteY3" fmla="*/ 3086099 h 3086099"/>
                  <a:gd name="connsiteX4" fmla="*/ 0 w 1672363"/>
                  <a:gd name="connsiteY4" fmla="*/ 3086099 h 3086099"/>
                  <a:gd name="connsiteX5" fmla="*/ 1543049 w 1672363"/>
                  <a:gd name="connsiteY5" fmla="*/ 1543050 h 3086099"/>
                  <a:gd name="connsiteX6" fmla="*/ 0 w 1672363"/>
                  <a:gd name="connsiteY6" fmla="*/ 0 h 308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2363" h="3086099">
                    <a:moveTo>
                      <a:pt x="0" y="0"/>
                    </a:moveTo>
                    <a:lnTo>
                      <a:pt x="129314" y="0"/>
                    </a:lnTo>
                    <a:lnTo>
                      <a:pt x="1672363" y="1543050"/>
                    </a:lnTo>
                    <a:lnTo>
                      <a:pt x="129314" y="3086099"/>
                    </a:lnTo>
                    <a:lnTo>
                      <a:pt x="0" y="3086099"/>
                    </a:lnTo>
                    <a:lnTo>
                      <a:pt x="1543049" y="1543050"/>
                    </a:lnTo>
                    <a:lnTo>
                      <a:pt x="0" y="0"/>
                    </a:lnTo>
                    <a:close/>
                  </a:path>
                </a:pathLst>
              </a:custGeom>
              <a:solidFill>
                <a:srgbClr val="A1A6A9"/>
              </a:solidFill>
              <a:ln>
                <a:noFill/>
              </a:ln>
              <a:effectLst>
                <a:outerShdw blurRad="508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128284" y="4441459"/>
            <a:ext cx="1813542" cy="1541511"/>
          </a:xfrm>
          <a:prstGeom prst="rect">
            <a:avLst/>
          </a:prstGeom>
        </p:spPr>
      </p:pic>
    </p:spTree>
    <p:extLst>
      <p:ext uri="{BB962C8B-B14F-4D97-AF65-F5344CB8AC3E}">
        <p14:creationId xmlns:p14="http://schemas.microsoft.com/office/powerpoint/2010/main" xmlns="" val="9298666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Functional Description-sequence diagram</a:t>
            </a:r>
            <a:endParaRPr lang="en-IN" dirty="0">
              <a:latin typeface="+mj-lt"/>
            </a:endParaRPr>
          </a:p>
        </p:txBody>
      </p:sp>
      <p:pic>
        <p:nvPicPr>
          <p:cNvPr id="4" name="Content Placeholder 3" descr="RPA SEQUENCE.jpg"/>
          <p:cNvPicPr>
            <a:picLocks noGrp="1" noChangeAspect="1"/>
          </p:cNvPicPr>
          <p:nvPr>
            <p:ph idx="1"/>
          </p:nvPr>
        </p:nvPicPr>
        <p:blipFill>
          <a:blip r:embed="rId4"/>
          <a:stretch>
            <a:fillRect/>
          </a:stretch>
        </p:blipFill>
        <p:spPr>
          <a:xfrm>
            <a:off x="2052637" y="1028700"/>
            <a:ext cx="5038725" cy="5257800"/>
          </a:xfrm>
        </p:spPr>
      </p:pic>
    </p:spTree>
    <p:custDataLst>
      <p:tags r:id="rId1"/>
    </p:custDataLst>
    <p:extLst>
      <p:ext uri="{BB962C8B-B14F-4D97-AF65-F5344CB8AC3E}">
        <p14:creationId xmlns:p14="http://schemas.microsoft.com/office/powerpoint/2010/main" xmlns="" val="30234279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Process Design</a:t>
            </a:r>
            <a:endParaRPr lang="en-IN" dirty="0">
              <a:latin typeface="+mj-lt"/>
            </a:endParaRPr>
          </a:p>
        </p:txBody>
      </p:sp>
      <p:pic>
        <p:nvPicPr>
          <p:cNvPr id="6" name="Content Placeholder 5" descr="Screenshot (31).png"/>
          <p:cNvPicPr>
            <a:picLocks noGrp="1" noChangeAspect="1"/>
          </p:cNvPicPr>
          <p:nvPr>
            <p:ph idx="1"/>
          </p:nvPr>
        </p:nvPicPr>
        <p:blipFill>
          <a:blip r:embed="rId4"/>
          <a:stretch>
            <a:fillRect/>
          </a:stretch>
        </p:blipFill>
        <p:spPr>
          <a:xfrm>
            <a:off x="190500" y="1194209"/>
            <a:ext cx="8763000" cy="4926782"/>
          </a:xfrm>
        </p:spPr>
      </p:pic>
    </p:spTree>
    <p:custDataLst>
      <p:tags r:id="rId1"/>
    </p:custDataLst>
    <p:extLst>
      <p:ext uri="{BB962C8B-B14F-4D97-AF65-F5344CB8AC3E}">
        <p14:creationId xmlns:p14="http://schemas.microsoft.com/office/powerpoint/2010/main" xmlns="" val="30234279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Process Design</a:t>
            </a:r>
            <a:endParaRPr lang="en-IN" dirty="0">
              <a:latin typeface="+mj-lt"/>
            </a:endParaRPr>
          </a:p>
        </p:txBody>
      </p:sp>
      <p:pic>
        <p:nvPicPr>
          <p:cNvPr id="4" name="Content Placeholder 3" descr="Screenshot (32).png"/>
          <p:cNvPicPr>
            <a:picLocks noGrp="1" noChangeAspect="1"/>
          </p:cNvPicPr>
          <p:nvPr>
            <p:ph idx="1"/>
          </p:nvPr>
        </p:nvPicPr>
        <p:blipFill>
          <a:blip r:embed="rId4"/>
          <a:stretch>
            <a:fillRect/>
          </a:stretch>
        </p:blipFill>
        <p:spPr>
          <a:xfrm>
            <a:off x="190500" y="1194209"/>
            <a:ext cx="8763000" cy="4926782"/>
          </a:xfrm>
        </p:spPr>
      </p:pic>
    </p:spTree>
    <p:custDataLst>
      <p:tags r:id="rId1"/>
    </p:custDataLst>
    <p:extLst>
      <p:ext uri="{BB962C8B-B14F-4D97-AF65-F5344CB8AC3E}">
        <p14:creationId xmlns:p14="http://schemas.microsoft.com/office/powerpoint/2010/main" xmlns="" val="30234279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Process Design</a:t>
            </a:r>
            <a:endParaRPr lang="en-IN" dirty="0">
              <a:latin typeface="+mj-lt"/>
            </a:endParaRPr>
          </a:p>
        </p:txBody>
      </p:sp>
      <p:pic>
        <p:nvPicPr>
          <p:cNvPr id="4" name="Content Placeholder 3" descr="Screenshot (33).png"/>
          <p:cNvPicPr>
            <a:picLocks noGrp="1" noChangeAspect="1"/>
          </p:cNvPicPr>
          <p:nvPr>
            <p:ph idx="1"/>
          </p:nvPr>
        </p:nvPicPr>
        <p:blipFill>
          <a:blip r:embed="rId4"/>
          <a:stretch>
            <a:fillRect/>
          </a:stretch>
        </p:blipFill>
        <p:spPr>
          <a:xfrm>
            <a:off x="190500" y="1194209"/>
            <a:ext cx="8763000" cy="4926782"/>
          </a:xfrm>
        </p:spPr>
      </p:pic>
    </p:spTree>
    <p:custDataLst>
      <p:tags r:id="rId1"/>
    </p:custDataLst>
    <p:extLst>
      <p:ext uri="{BB962C8B-B14F-4D97-AF65-F5344CB8AC3E}">
        <p14:creationId xmlns:p14="http://schemas.microsoft.com/office/powerpoint/2010/main" xmlns="" val="30234279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Process Design</a:t>
            </a:r>
            <a:endParaRPr lang="en-IN" dirty="0">
              <a:latin typeface="+mj-lt"/>
            </a:endParaRPr>
          </a:p>
        </p:txBody>
      </p:sp>
      <p:pic>
        <p:nvPicPr>
          <p:cNvPr id="4" name="Content Placeholder 3" descr="Screenshot (34).png"/>
          <p:cNvPicPr>
            <a:picLocks noGrp="1" noChangeAspect="1"/>
          </p:cNvPicPr>
          <p:nvPr>
            <p:ph idx="1"/>
          </p:nvPr>
        </p:nvPicPr>
        <p:blipFill>
          <a:blip r:embed="rId4"/>
          <a:stretch>
            <a:fillRect/>
          </a:stretch>
        </p:blipFill>
        <p:spPr>
          <a:xfrm>
            <a:off x="190500" y="1194209"/>
            <a:ext cx="8763000" cy="4926782"/>
          </a:xfrm>
        </p:spPr>
      </p:pic>
    </p:spTree>
    <p:custDataLst>
      <p:tags r:id="rId1"/>
    </p:custDataLst>
    <p:extLst>
      <p:ext uri="{BB962C8B-B14F-4D97-AF65-F5344CB8AC3E}">
        <p14:creationId xmlns:p14="http://schemas.microsoft.com/office/powerpoint/2010/main" xmlns="" val="30234279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Process Design</a:t>
            </a:r>
            <a:endParaRPr lang="en-IN" dirty="0">
              <a:latin typeface="+mj-lt"/>
            </a:endParaRPr>
          </a:p>
        </p:txBody>
      </p:sp>
      <p:pic>
        <p:nvPicPr>
          <p:cNvPr id="6" name="Content Placeholder 5" descr="Screenshot (35).png"/>
          <p:cNvPicPr>
            <a:picLocks noGrp="1" noChangeAspect="1"/>
          </p:cNvPicPr>
          <p:nvPr>
            <p:ph idx="1"/>
          </p:nvPr>
        </p:nvPicPr>
        <p:blipFill>
          <a:blip r:embed="rId4"/>
          <a:stretch>
            <a:fillRect/>
          </a:stretch>
        </p:blipFill>
        <p:spPr>
          <a:xfrm>
            <a:off x="190500" y="1194209"/>
            <a:ext cx="8763000" cy="4926782"/>
          </a:xfrm>
        </p:spPr>
      </p:pic>
    </p:spTree>
    <p:custDataLst>
      <p:tags r:id="rId1"/>
    </p:custDataLst>
    <p:extLst>
      <p:ext uri="{BB962C8B-B14F-4D97-AF65-F5344CB8AC3E}">
        <p14:creationId xmlns:p14="http://schemas.microsoft.com/office/powerpoint/2010/main" xmlns="" val="30234279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Process Design</a:t>
            </a:r>
            <a:endParaRPr lang="en-IN" dirty="0">
              <a:latin typeface="+mj-lt"/>
            </a:endParaRPr>
          </a:p>
        </p:txBody>
      </p:sp>
      <p:pic>
        <p:nvPicPr>
          <p:cNvPr id="6" name="Content Placeholder 5" descr="Screenshot (36).png"/>
          <p:cNvPicPr>
            <a:picLocks noGrp="1" noChangeAspect="1"/>
          </p:cNvPicPr>
          <p:nvPr>
            <p:ph idx="1"/>
          </p:nvPr>
        </p:nvPicPr>
        <p:blipFill>
          <a:blip r:embed="rId4"/>
          <a:stretch>
            <a:fillRect/>
          </a:stretch>
        </p:blipFill>
        <p:spPr>
          <a:xfrm>
            <a:off x="190500" y="1194209"/>
            <a:ext cx="8763000" cy="4926782"/>
          </a:xfrm>
        </p:spPr>
      </p:pic>
    </p:spTree>
    <p:custDataLst>
      <p:tags r:id="rId1"/>
    </p:custDataLst>
    <p:extLst>
      <p:ext uri="{BB962C8B-B14F-4D97-AF65-F5344CB8AC3E}">
        <p14:creationId xmlns:p14="http://schemas.microsoft.com/office/powerpoint/2010/main" xmlns="" val="30234279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Implementation</a:t>
            </a:r>
            <a:endParaRPr lang="en-IN" dirty="0">
              <a:latin typeface="+mj-lt"/>
            </a:endParaRPr>
          </a:p>
        </p:txBody>
      </p:sp>
      <p:sp>
        <p:nvSpPr>
          <p:cNvPr id="3" name="Content Placeholder 2"/>
          <p:cNvSpPr>
            <a:spLocks noGrp="1"/>
          </p:cNvSpPr>
          <p:nvPr>
            <p:ph idx="1"/>
          </p:nvPr>
        </p:nvSpPr>
        <p:spPr/>
        <p:txBody>
          <a:bodyPr/>
          <a:lstStyle/>
          <a:p>
            <a:pPr>
              <a:buNone/>
            </a:pPr>
            <a:r>
              <a:rPr lang="en-US" dirty="0" smtClean="0"/>
              <a:t>    The </a:t>
            </a:r>
            <a:r>
              <a:rPr lang="en-US" dirty="0" err="1" smtClean="0"/>
              <a:t>bot</a:t>
            </a:r>
            <a:r>
              <a:rPr lang="en-US" dirty="0" smtClean="0"/>
              <a:t> prompts the user to enter their height, forming the first step in gathering personal data for creating a customized fitness plan.</a:t>
            </a:r>
          </a:p>
          <a:p>
            <a:endParaRPr lang="en-US" dirty="0"/>
          </a:p>
        </p:txBody>
      </p:sp>
      <p:pic>
        <p:nvPicPr>
          <p:cNvPr id="4" name="Picture 3" descr="Screenshot (20).png"/>
          <p:cNvPicPr>
            <a:picLocks noChangeAspect="1"/>
          </p:cNvPicPr>
          <p:nvPr/>
        </p:nvPicPr>
        <p:blipFill>
          <a:blip r:embed="rId4"/>
          <a:stretch>
            <a:fillRect/>
          </a:stretch>
        </p:blipFill>
        <p:spPr>
          <a:xfrm>
            <a:off x="928662" y="2357430"/>
            <a:ext cx="7072330" cy="3976244"/>
          </a:xfrm>
          <a:prstGeom prst="rect">
            <a:avLst/>
          </a:prstGeom>
        </p:spPr>
      </p:pic>
    </p:spTree>
    <p:custDataLst>
      <p:tags r:id="rId1"/>
    </p:custDataLst>
    <p:extLst>
      <p:ext uri="{BB962C8B-B14F-4D97-AF65-F5344CB8AC3E}">
        <p14:creationId xmlns:p14="http://schemas.microsoft.com/office/powerpoint/2010/main" xmlns="" val="17694729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Implementation</a:t>
            </a:r>
            <a:endParaRPr lang="en-IN" dirty="0">
              <a:latin typeface="+mj-lt"/>
            </a:endParaRPr>
          </a:p>
        </p:txBody>
      </p:sp>
      <p:sp>
        <p:nvSpPr>
          <p:cNvPr id="3" name="Content Placeholder 2"/>
          <p:cNvSpPr>
            <a:spLocks noGrp="1"/>
          </p:cNvSpPr>
          <p:nvPr>
            <p:ph idx="1"/>
          </p:nvPr>
        </p:nvSpPr>
        <p:spPr/>
        <p:txBody>
          <a:bodyPr/>
          <a:lstStyle/>
          <a:p>
            <a:pPr>
              <a:buNone/>
            </a:pPr>
            <a:r>
              <a:rPr lang="en-US" dirty="0" smtClean="0"/>
              <a:t>     The </a:t>
            </a:r>
            <a:r>
              <a:rPr lang="en-US" dirty="0" smtClean="0"/>
              <a:t>user is prompted to input their current weight, which helps the </a:t>
            </a:r>
            <a:r>
              <a:rPr lang="en-US" dirty="0" err="1" smtClean="0"/>
              <a:t>bot</a:t>
            </a:r>
            <a:r>
              <a:rPr lang="en-US" dirty="0" smtClean="0"/>
              <a:t> in calculating and tailoring the diet and exercise plan.</a:t>
            </a:r>
          </a:p>
          <a:p>
            <a:endParaRPr lang="en-US" dirty="0"/>
          </a:p>
        </p:txBody>
      </p:sp>
      <p:pic>
        <p:nvPicPr>
          <p:cNvPr id="4" name="Picture 3" descr="Screenshot (21).png"/>
          <p:cNvPicPr>
            <a:picLocks noChangeAspect="1"/>
          </p:cNvPicPr>
          <p:nvPr/>
        </p:nvPicPr>
        <p:blipFill>
          <a:blip r:embed="rId4"/>
          <a:stretch>
            <a:fillRect/>
          </a:stretch>
        </p:blipFill>
        <p:spPr>
          <a:xfrm>
            <a:off x="642910" y="2000240"/>
            <a:ext cx="7715272" cy="4337723"/>
          </a:xfrm>
          <a:prstGeom prst="rect">
            <a:avLst/>
          </a:prstGeom>
        </p:spPr>
      </p:pic>
    </p:spTree>
    <p:custDataLst>
      <p:tags r:id="rId1"/>
    </p:custDataLst>
    <p:extLst>
      <p:ext uri="{BB962C8B-B14F-4D97-AF65-F5344CB8AC3E}">
        <p14:creationId xmlns:p14="http://schemas.microsoft.com/office/powerpoint/2010/main" xmlns="" val="17694729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Implementation</a:t>
            </a:r>
            <a:endParaRPr lang="en-IN" dirty="0">
              <a:latin typeface="+mj-lt"/>
            </a:endParaRPr>
          </a:p>
        </p:txBody>
      </p:sp>
      <p:sp>
        <p:nvSpPr>
          <p:cNvPr id="3" name="Content Placeholder 2"/>
          <p:cNvSpPr>
            <a:spLocks noGrp="1"/>
          </p:cNvSpPr>
          <p:nvPr>
            <p:ph idx="1"/>
          </p:nvPr>
        </p:nvSpPr>
        <p:spPr/>
        <p:txBody>
          <a:bodyPr/>
          <a:lstStyle/>
          <a:p>
            <a:r>
              <a:rPr lang="en-US" dirty="0" smtClean="0"/>
              <a:t>The </a:t>
            </a:r>
            <a:r>
              <a:rPr lang="en-US" dirty="0" err="1" smtClean="0"/>
              <a:t>bot</a:t>
            </a:r>
            <a:r>
              <a:rPr lang="en-US" dirty="0" smtClean="0"/>
              <a:t> asks the user to select their fitness goal, such as weight loss, to personalize the upcoming fitness recommendations.</a:t>
            </a:r>
          </a:p>
          <a:p>
            <a:endParaRPr lang="en-US" dirty="0"/>
          </a:p>
        </p:txBody>
      </p:sp>
      <p:pic>
        <p:nvPicPr>
          <p:cNvPr id="4" name="Picture 3" descr="Screenshot (22).png"/>
          <p:cNvPicPr>
            <a:picLocks noChangeAspect="1"/>
          </p:cNvPicPr>
          <p:nvPr/>
        </p:nvPicPr>
        <p:blipFill>
          <a:blip r:embed="rId4"/>
          <a:stretch>
            <a:fillRect/>
          </a:stretch>
        </p:blipFill>
        <p:spPr>
          <a:xfrm>
            <a:off x="642910" y="2071678"/>
            <a:ext cx="7572396" cy="4257394"/>
          </a:xfrm>
          <a:prstGeom prst="rect">
            <a:avLst/>
          </a:prstGeom>
        </p:spPr>
      </p:pic>
    </p:spTree>
    <p:custDataLst>
      <p:tags r:id="rId1"/>
    </p:custDataLst>
    <p:extLst>
      <p:ext uri="{BB962C8B-B14F-4D97-AF65-F5344CB8AC3E}">
        <p14:creationId xmlns:p14="http://schemas.microsoft.com/office/powerpoint/2010/main" xmlns="" val="17694729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Abstract</a:t>
            </a:r>
            <a:endParaRPr lang="en-IN" dirty="0">
              <a:latin typeface="+mj-lt"/>
            </a:endParaRPr>
          </a:p>
        </p:txBody>
      </p:sp>
      <p:sp>
        <p:nvSpPr>
          <p:cNvPr id="3" name="Content Placeholder 2"/>
          <p:cNvSpPr>
            <a:spLocks noGrp="1"/>
          </p:cNvSpPr>
          <p:nvPr>
            <p:ph idx="1"/>
          </p:nvPr>
        </p:nvSpPr>
        <p:spPr/>
        <p:txBody>
          <a:bodyPr/>
          <a:lstStyle/>
          <a:p>
            <a:pPr>
              <a:buNone/>
            </a:pPr>
            <a:r>
              <a:rPr lang="en-US" dirty="0" smtClean="0"/>
              <a:t> </a:t>
            </a:r>
            <a:r>
              <a:rPr lang="en-US" dirty="0" smtClean="0"/>
              <a:t>    </a:t>
            </a:r>
            <a:r>
              <a:rPr lang="en-US" dirty="0" smtClean="0"/>
              <a:t>The </a:t>
            </a:r>
            <a:r>
              <a:rPr lang="en-US" b="1" dirty="0" smtClean="0"/>
              <a:t>"Fitness Guide Chat </a:t>
            </a:r>
            <a:r>
              <a:rPr lang="en-US" b="1" dirty="0" err="1" smtClean="0"/>
              <a:t>Bot</a:t>
            </a:r>
            <a:r>
              <a:rPr lang="en-US" b="1" dirty="0" smtClean="0"/>
              <a:t>"</a:t>
            </a:r>
            <a:r>
              <a:rPr lang="en-US" dirty="0" smtClean="0"/>
              <a:t>, built with </a:t>
            </a:r>
            <a:r>
              <a:rPr lang="en-US" dirty="0" err="1" smtClean="0"/>
              <a:t>UiPath</a:t>
            </a:r>
            <a:r>
              <a:rPr lang="en-US" dirty="0" smtClean="0"/>
              <a:t>, automates personalized fitness guidance by collecting user inputs such as height, weight, and fitness goals (weight loss or gain) through dialog activities. Leveraging AI-powered content generation, it creates tailored diet and exercise plans, which are then converted into user-friendly formats and sent to the user's email using SMTP. By integrating tools like email automation, data handling, and AI-driven recommendations, this </a:t>
            </a:r>
            <a:r>
              <a:rPr lang="en-US" dirty="0" err="1" smtClean="0"/>
              <a:t>bot</a:t>
            </a:r>
            <a:r>
              <a:rPr lang="en-US" dirty="0" smtClean="0"/>
              <a:t> streamlines fitness planning, reduces manual effort, and ensures convenient and personalized health guidance for users, making it ideal for individuals aiming to achieve their fitness goals effectively.</a:t>
            </a:r>
            <a:endParaRPr lang="en-US" dirty="0"/>
          </a:p>
        </p:txBody>
      </p:sp>
    </p:spTree>
    <p:custDataLst>
      <p:tags r:id="rId1"/>
    </p:custDataLst>
    <p:extLst>
      <p:ext uri="{BB962C8B-B14F-4D97-AF65-F5344CB8AC3E}">
        <p14:creationId xmlns:p14="http://schemas.microsoft.com/office/powerpoint/2010/main" xmlns="" val="25404079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Implementation</a:t>
            </a:r>
            <a:endParaRPr lang="en-IN" dirty="0">
              <a:latin typeface="+mj-lt"/>
            </a:endParaRPr>
          </a:p>
        </p:txBody>
      </p:sp>
      <p:sp>
        <p:nvSpPr>
          <p:cNvPr id="3" name="Content Placeholder 2"/>
          <p:cNvSpPr>
            <a:spLocks noGrp="1"/>
          </p:cNvSpPr>
          <p:nvPr>
            <p:ph idx="1"/>
          </p:nvPr>
        </p:nvSpPr>
        <p:spPr/>
        <p:txBody>
          <a:bodyPr/>
          <a:lstStyle/>
          <a:p>
            <a:r>
              <a:rPr lang="en-US" dirty="0" smtClean="0"/>
              <a:t>The </a:t>
            </a:r>
            <a:r>
              <a:rPr lang="en-US" dirty="0" err="1" smtClean="0"/>
              <a:t>bot</a:t>
            </a:r>
            <a:r>
              <a:rPr lang="en-US" dirty="0" smtClean="0"/>
              <a:t> generates a detailed diet and exercise plan specifically designed for weight loss, as per the user’s input data</a:t>
            </a:r>
          </a:p>
          <a:p>
            <a:endParaRPr lang="en-US" dirty="0"/>
          </a:p>
        </p:txBody>
      </p:sp>
      <p:pic>
        <p:nvPicPr>
          <p:cNvPr id="4" name="Picture 3" descr="Screenshot (23).png"/>
          <p:cNvPicPr>
            <a:picLocks noChangeAspect="1"/>
          </p:cNvPicPr>
          <p:nvPr/>
        </p:nvPicPr>
        <p:blipFill>
          <a:blip r:embed="rId4"/>
          <a:stretch>
            <a:fillRect/>
          </a:stretch>
        </p:blipFill>
        <p:spPr>
          <a:xfrm>
            <a:off x="714348" y="2000240"/>
            <a:ext cx="7786710" cy="4377887"/>
          </a:xfrm>
          <a:prstGeom prst="rect">
            <a:avLst/>
          </a:prstGeom>
        </p:spPr>
      </p:pic>
    </p:spTree>
    <p:custDataLst>
      <p:tags r:id="rId1"/>
    </p:custDataLst>
    <p:extLst>
      <p:ext uri="{BB962C8B-B14F-4D97-AF65-F5344CB8AC3E}">
        <p14:creationId xmlns:p14="http://schemas.microsoft.com/office/powerpoint/2010/main" xmlns="" val="17694729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Implementation</a:t>
            </a:r>
            <a:endParaRPr lang="en-IN" dirty="0">
              <a:latin typeface="+mj-lt"/>
            </a:endParaRPr>
          </a:p>
        </p:txBody>
      </p:sp>
      <p:sp>
        <p:nvSpPr>
          <p:cNvPr id="3" name="Content Placeholder 2"/>
          <p:cNvSpPr>
            <a:spLocks noGrp="1"/>
          </p:cNvSpPr>
          <p:nvPr>
            <p:ph idx="1"/>
          </p:nvPr>
        </p:nvSpPr>
        <p:spPr/>
        <p:txBody>
          <a:bodyPr/>
          <a:lstStyle/>
          <a:p>
            <a:r>
              <a:rPr lang="en-US" dirty="0" smtClean="0"/>
              <a:t>The </a:t>
            </a:r>
            <a:r>
              <a:rPr lang="en-US" dirty="0" err="1" smtClean="0"/>
              <a:t>bot</a:t>
            </a:r>
            <a:r>
              <a:rPr lang="en-US" dirty="0" smtClean="0"/>
              <a:t> displays the user’s selection of a weight gain goal, initiating the generation of a plan suitable for their target.</a:t>
            </a:r>
          </a:p>
          <a:p>
            <a:pPr>
              <a:buNone/>
            </a:pPr>
            <a:endParaRPr lang="en-US" dirty="0"/>
          </a:p>
        </p:txBody>
      </p:sp>
      <p:pic>
        <p:nvPicPr>
          <p:cNvPr id="4" name="Picture 3" descr="Screenshot (26).png"/>
          <p:cNvPicPr>
            <a:picLocks noChangeAspect="1"/>
          </p:cNvPicPr>
          <p:nvPr/>
        </p:nvPicPr>
        <p:blipFill>
          <a:blip r:embed="rId4"/>
          <a:stretch>
            <a:fillRect/>
          </a:stretch>
        </p:blipFill>
        <p:spPr>
          <a:xfrm>
            <a:off x="642910" y="2214554"/>
            <a:ext cx="7286644" cy="4096737"/>
          </a:xfrm>
          <a:prstGeom prst="rect">
            <a:avLst/>
          </a:prstGeom>
        </p:spPr>
      </p:pic>
    </p:spTree>
    <p:custDataLst>
      <p:tags r:id="rId1"/>
    </p:custDataLst>
    <p:extLst>
      <p:ext uri="{BB962C8B-B14F-4D97-AF65-F5344CB8AC3E}">
        <p14:creationId xmlns:p14="http://schemas.microsoft.com/office/powerpoint/2010/main" xmlns="" val="17694729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Implementation</a:t>
            </a:r>
            <a:endParaRPr lang="en-IN" dirty="0">
              <a:latin typeface="+mj-lt"/>
            </a:endParaRPr>
          </a:p>
        </p:txBody>
      </p:sp>
      <p:sp>
        <p:nvSpPr>
          <p:cNvPr id="3" name="Content Placeholder 2"/>
          <p:cNvSpPr>
            <a:spLocks noGrp="1"/>
          </p:cNvSpPr>
          <p:nvPr>
            <p:ph idx="1"/>
          </p:nvPr>
        </p:nvSpPr>
        <p:spPr/>
        <p:txBody>
          <a:bodyPr/>
          <a:lstStyle/>
          <a:p>
            <a:r>
              <a:rPr lang="en-US" dirty="0" smtClean="0"/>
              <a:t>A customized diet and exercise chart is created by the </a:t>
            </a:r>
            <a:r>
              <a:rPr lang="en-US" dirty="0" err="1" smtClean="0"/>
              <a:t>bot</a:t>
            </a:r>
            <a:r>
              <a:rPr lang="en-US" dirty="0" smtClean="0"/>
              <a:t> to support the user's goal of weight gain.</a:t>
            </a:r>
          </a:p>
          <a:p>
            <a:endParaRPr lang="en-US" dirty="0"/>
          </a:p>
        </p:txBody>
      </p:sp>
      <p:pic>
        <p:nvPicPr>
          <p:cNvPr id="4" name="Picture 3" descr="Screenshot (27).png"/>
          <p:cNvPicPr>
            <a:picLocks noChangeAspect="1"/>
          </p:cNvPicPr>
          <p:nvPr/>
        </p:nvPicPr>
        <p:blipFill>
          <a:blip r:embed="rId4"/>
          <a:stretch>
            <a:fillRect/>
          </a:stretch>
        </p:blipFill>
        <p:spPr>
          <a:xfrm>
            <a:off x="642910" y="2071678"/>
            <a:ext cx="7643834" cy="4297558"/>
          </a:xfrm>
          <a:prstGeom prst="rect">
            <a:avLst/>
          </a:prstGeom>
        </p:spPr>
      </p:pic>
    </p:spTree>
    <p:custDataLst>
      <p:tags r:id="rId1"/>
    </p:custDataLst>
    <p:extLst>
      <p:ext uri="{BB962C8B-B14F-4D97-AF65-F5344CB8AC3E}">
        <p14:creationId xmlns:p14="http://schemas.microsoft.com/office/powerpoint/2010/main" xmlns="" val="17694729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mj-lt"/>
              </a:rPr>
              <a:t>Testing</a:t>
            </a:r>
            <a:endParaRPr lang="en-IN" dirty="0">
              <a:latin typeface="+mj-lt"/>
            </a:endParaRPr>
          </a:p>
        </p:txBody>
      </p:sp>
      <p:sp>
        <p:nvSpPr>
          <p:cNvPr id="3" name="Content Placeholder 2"/>
          <p:cNvSpPr>
            <a:spLocks noGrp="1"/>
          </p:cNvSpPr>
          <p:nvPr>
            <p:ph idx="1"/>
          </p:nvPr>
        </p:nvSpPr>
        <p:spPr/>
        <p:txBody>
          <a:bodyPr/>
          <a:lstStyle/>
          <a:p>
            <a:r>
              <a:rPr lang="en-US" dirty="0" smtClean="0"/>
              <a:t>The personalized weight loss plan is sent to the user’s email, providing an accessible and easy-to-follow diet and exercise routine</a:t>
            </a:r>
          </a:p>
          <a:p>
            <a:endParaRPr lang="en-US" dirty="0"/>
          </a:p>
        </p:txBody>
      </p:sp>
      <p:pic>
        <p:nvPicPr>
          <p:cNvPr id="4" name="Picture 3" descr="Screenshot (24).png"/>
          <p:cNvPicPr>
            <a:picLocks noChangeAspect="1"/>
          </p:cNvPicPr>
          <p:nvPr/>
        </p:nvPicPr>
        <p:blipFill>
          <a:blip r:embed="rId4"/>
          <a:stretch>
            <a:fillRect/>
          </a:stretch>
        </p:blipFill>
        <p:spPr>
          <a:xfrm>
            <a:off x="785786" y="2285992"/>
            <a:ext cx="7429520" cy="4177066"/>
          </a:xfrm>
          <a:prstGeom prst="rect">
            <a:avLst/>
          </a:prstGeom>
        </p:spPr>
      </p:pic>
    </p:spTree>
    <p:custDataLst>
      <p:tags r:id="rId1"/>
    </p:custDataLst>
    <p:extLst>
      <p:ext uri="{BB962C8B-B14F-4D97-AF65-F5344CB8AC3E}">
        <p14:creationId xmlns:p14="http://schemas.microsoft.com/office/powerpoint/2010/main" xmlns="" val="17694729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latin typeface="+mj-lt"/>
              </a:rPr>
              <a:t>Testing</a:t>
            </a:r>
            <a:endParaRPr lang="en-IN" dirty="0">
              <a:latin typeface="+mj-lt"/>
            </a:endParaRPr>
          </a:p>
        </p:txBody>
      </p:sp>
      <p:sp>
        <p:nvSpPr>
          <p:cNvPr id="3" name="Content Placeholder 2"/>
          <p:cNvSpPr>
            <a:spLocks noGrp="1"/>
          </p:cNvSpPr>
          <p:nvPr>
            <p:ph idx="1"/>
          </p:nvPr>
        </p:nvSpPr>
        <p:spPr/>
        <p:txBody>
          <a:bodyPr/>
          <a:lstStyle/>
          <a:p>
            <a:r>
              <a:rPr lang="en-US" dirty="0" smtClean="0"/>
              <a:t>The tailored weight gain plan is sent to the user’s email, ensuring they have a clear and personalized guide to follow.</a:t>
            </a:r>
          </a:p>
          <a:p>
            <a:endParaRPr lang="en-US" dirty="0"/>
          </a:p>
        </p:txBody>
      </p:sp>
      <p:pic>
        <p:nvPicPr>
          <p:cNvPr id="4" name="Picture 3" descr="Screenshot (28).png"/>
          <p:cNvPicPr>
            <a:picLocks noChangeAspect="1"/>
          </p:cNvPicPr>
          <p:nvPr/>
        </p:nvPicPr>
        <p:blipFill>
          <a:blip r:embed="rId4"/>
          <a:stretch>
            <a:fillRect/>
          </a:stretch>
        </p:blipFill>
        <p:spPr>
          <a:xfrm>
            <a:off x="642910" y="2143116"/>
            <a:ext cx="7715272" cy="4337723"/>
          </a:xfrm>
          <a:prstGeom prst="rect">
            <a:avLst/>
          </a:prstGeom>
        </p:spPr>
      </p:pic>
    </p:spTree>
    <p:custDataLst>
      <p:tags r:id="rId1"/>
    </p:custDataLst>
    <p:extLst>
      <p:ext uri="{BB962C8B-B14F-4D97-AF65-F5344CB8AC3E}">
        <p14:creationId xmlns:p14="http://schemas.microsoft.com/office/powerpoint/2010/main" xmlns="" val="17694729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Conclusions</a:t>
            </a:r>
            <a:endParaRPr lang="en-IN" dirty="0">
              <a:latin typeface="+mj-lt"/>
            </a:endParaRPr>
          </a:p>
        </p:txBody>
      </p:sp>
      <p:sp>
        <p:nvSpPr>
          <p:cNvPr id="3" name="Content Placeholder 2"/>
          <p:cNvSpPr>
            <a:spLocks noGrp="1"/>
          </p:cNvSpPr>
          <p:nvPr>
            <p:ph idx="1"/>
          </p:nvPr>
        </p:nvSpPr>
        <p:spPr/>
        <p:txBody>
          <a:bodyPr>
            <a:normAutofit fontScale="92500" lnSpcReduction="20000"/>
          </a:bodyPr>
          <a:lstStyle/>
          <a:p>
            <a:pPr>
              <a:buNone/>
            </a:pPr>
            <a:r>
              <a:rPr lang="en-US" dirty="0" smtClean="0"/>
              <a:t>     The </a:t>
            </a:r>
            <a:r>
              <a:rPr lang="en-US" dirty="0" smtClean="0"/>
              <a:t>Fitness Guide Chat </a:t>
            </a:r>
            <a:r>
              <a:rPr lang="en-US" dirty="0" err="1" smtClean="0"/>
              <a:t>Bot</a:t>
            </a:r>
            <a:r>
              <a:rPr lang="en-US" dirty="0" smtClean="0"/>
              <a:t>" marks a significant step forward in personal wellness management by harnessing the capabilities of  </a:t>
            </a:r>
            <a:r>
              <a:rPr lang="en-US" dirty="0" err="1" smtClean="0"/>
              <a:t>UiPath's</a:t>
            </a:r>
            <a:r>
              <a:rPr lang="en-US" dirty="0" smtClean="0"/>
              <a:t> Robotic Process Automation (RPA). This innovative solution simplifies the process of creating personalized diet and exercise plans, ensuring that users receive accurate and tailored fitness guidance efficiently. The project’s ability to provide real-time updates and deliver customized plans via email enhances user engagement, presenting a streamlined and user-friendly experience. By automating the collection of user data and content generation, the </a:t>
            </a:r>
            <a:r>
              <a:rPr lang="en-US" dirty="0" err="1" smtClean="0"/>
              <a:t>bot</a:t>
            </a:r>
            <a:r>
              <a:rPr lang="en-US" dirty="0" smtClean="0"/>
              <a:t> allows users to access expert wellness advice without manual effort, empowering them to pursue their fitness goals effectively. While the system offers comprehensive and data-driven fitness plans, its scope may be limited by the need for human intervention in cases requiring nuanced dietary or fitness recommendations. Regular updates to the AI algorithms and exercise databases will be essential to keep up with advancements in health and nutrition knowledge. </a:t>
            </a:r>
          </a:p>
          <a:p>
            <a:pPr>
              <a:buNone/>
            </a:pPr>
            <a:endParaRPr lang="en-US" dirty="0" smtClean="0"/>
          </a:p>
          <a:p>
            <a:endParaRPr lang="en-US" dirty="0"/>
          </a:p>
        </p:txBody>
      </p:sp>
    </p:spTree>
    <p:custDataLst>
      <p:tags r:id="rId1"/>
    </p:custDataLst>
    <p:extLst>
      <p:ext uri="{BB962C8B-B14F-4D97-AF65-F5344CB8AC3E}">
        <p14:creationId xmlns:p14="http://schemas.microsoft.com/office/powerpoint/2010/main" xmlns="" val="7153749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Future Enhancement</a:t>
            </a:r>
            <a:endParaRPr lang="en-IN" dirty="0">
              <a:latin typeface="+mj-lt"/>
            </a:endParaRPr>
          </a:p>
        </p:txBody>
      </p:sp>
      <p:sp>
        <p:nvSpPr>
          <p:cNvPr id="3" name="Content Placeholder 2"/>
          <p:cNvSpPr>
            <a:spLocks noGrp="1"/>
          </p:cNvSpPr>
          <p:nvPr>
            <p:ph idx="1"/>
          </p:nvPr>
        </p:nvSpPr>
        <p:spPr/>
        <p:txBody>
          <a:bodyPr>
            <a:normAutofit fontScale="92500"/>
          </a:bodyPr>
          <a:lstStyle/>
          <a:p>
            <a:r>
              <a:rPr lang="en-US" dirty="0" smtClean="0"/>
              <a:t>Looking ahead, several enhancements can be introduced to further improve the "Fitness Guide Chat Bot." Adding error-handling mechanisms will ensure seamless functionality, addressing invalid or incomplete user inputs effectively. Integration with fitness tracking devices or apps could provide real-time monitoring of user progress, enhancing the </a:t>
            </a:r>
            <a:r>
              <a:rPr lang="en-US" dirty="0" err="1" smtClean="0"/>
              <a:t>bot's</a:t>
            </a:r>
            <a:r>
              <a:rPr lang="en-US" dirty="0" smtClean="0"/>
              <a:t> personalized recommendations. Additionally, incorporating multilingual support would make the </a:t>
            </a:r>
            <a:r>
              <a:rPr lang="en-US" dirty="0" err="1" smtClean="0"/>
              <a:t>bot</a:t>
            </a:r>
            <a:r>
              <a:rPr lang="en-US" dirty="0" smtClean="0"/>
              <a:t> accessible to a broader user base. Future updates may also include advanced AI-driven insights, such as tracking caloric intake through meal photos or generating dynamic exercise plans based on user feedback. These enhancements would significantly elevate the </a:t>
            </a:r>
            <a:r>
              <a:rPr lang="en-US" dirty="0" err="1" smtClean="0"/>
              <a:t>bot's</a:t>
            </a:r>
            <a:r>
              <a:rPr lang="en-US" dirty="0" smtClean="0"/>
              <a:t> utility, making it a comprehensive and adaptive tool for personalized fitness management.</a:t>
            </a:r>
          </a:p>
          <a:p>
            <a:pPr>
              <a:buNone/>
            </a:pPr>
            <a:endParaRPr lang="en-US" dirty="0" smtClean="0"/>
          </a:p>
          <a:p>
            <a:endParaRPr lang="en-US" dirty="0" smtClean="0"/>
          </a:p>
          <a:p>
            <a:endParaRPr lang="en-US" dirty="0" smtClean="0"/>
          </a:p>
          <a:p>
            <a:endParaRPr lang="en-US" dirty="0"/>
          </a:p>
        </p:txBody>
      </p:sp>
    </p:spTree>
    <p:custDataLst>
      <p:tags r:id="rId1"/>
    </p:custDataLst>
    <p:extLst>
      <p:ext uri="{BB962C8B-B14F-4D97-AF65-F5344CB8AC3E}">
        <p14:creationId xmlns:p14="http://schemas.microsoft.com/office/powerpoint/2010/main" xmlns="" val="21108532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References</a:t>
            </a:r>
            <a:endParaRPr lang="en-IN" dirty="0">
              <a:latin typeface="+mj-lt"/>
            </a:endParaRPr>
          </a:p>
        </p:txBody>
      </p:sp>
      <p:sp>
        <p:nvSpPr>
          <p:cNvPr id="3" name="Content Placeholder 2"/>
          <p:cNvSpPr>
            <a:spLocks noGrp="1"/>
          </p:cNvSpPr>
          <p:nvPr>
            <p:ph idx="1"/>
          </p:nvPr>
        </p:nvSpPr>
        <p:spPr/>
        <p:txBody>
          <a:bodyPr>
            <a:normAutofit fontScale="85000" lnSpcReduction="10000"/>
          </a:bodyPr>
          <a:lstStyle/>
          <a:p>
            <a:r>
              <a:rPr lang="en-US" dirty="0" smtClean="0"/>
              <a:t>[1] Singh, R., &amp; Sharma, A. (2021). </a:t>
            </a:r>
            <a:r>
              <a:rPr lang="en-US" b="1" dirty="0" smtClean="0"/>
              <a:t>Robotic Process Automation in Personal Health Management: Opportunities and Challenges</a:t>
            </a:r>
            <a:r>
              <a:rPr lang="en-US" dirty="0" smtClean="0"/>
              <a:t>. Journal of Health Informatics Research, 13(2), 150-162. </a:t>
            </a:r>
            <a:r>
              <a:rPr lang="en-US" dirty="0" err="1" smtClean="0"/>
              <a:t>doi</a:t>
            </a:r>
            <a:r>
              <a:rPr lang="en-US" dirty="0" smtClean="0"/>
              <a:t>: 10.1007/s40313-021-00213-4.</a:t>
            </a:r>
          </a:p>
          <a:p>
            <a:r>
              <a:rPr lang="en-US" dirty="0" smtClean="0"/>
              <a:t>[2] Patel, M., &amp; Gupta, L. (2020). </a:t>
            </a:r>
            <a:r>
              <a:rPr lang="en-US" b="1" dirty="0" smtClean="0"/>
              <a:t>Integrating RPA in Personal Fitness Tracking Systems</a:t>
            </a:r>
            <a:r>
              <a:rPr lang="en-US" dirty="0" smtClean="0"/>
              <a:t>. International Journal of Innovative Health Technologies, 9(3), 678-683. </a:t>
            </a:r>
            <a:r>
              <a:rPr lang="en-US" dirty="0" err="1" smtClean="0"/>
              <a:t>doi</a:t>
            </a:r>
            <a:r>
              <a:rPr lang="en-US" dirty="0" smtClean="0"/>
              <a:t>: 10.35940/ijih.K2390.093022.</a:t>
            </a:r>
          </a:p>
          <a:p>
            <a:r>
              <a:rPr lang="en-US" dirty="0" smtClean="0"/>
              <a:t>[3] Williams, K. (2022). </a:t>
            </a:r>
            <a:r>
              <a:rPr lang="en-US" b="1" dirty="0" smtClean="0"/>
              <a:t>Diet Personalization Using AI-Based Data Processing</a:t>
            </a:r>
            <a:r>
              <a:rPr lang="en-US" dirty="0" smtClean="0"/>
              <a:t>. Journal of Nutritional AI Studies, 7(1), 102-110. </a:t>
            </a:r>
            <a:r>
              <a:rPr lang="en-US" dirty="0" err="1" smtClean="0"/>
              <a:t>doi</a:t>
            </a:r>
            <a:r>
              <a:rPr lang="en-US" dirty="0" smtClean="0"/>
              <a:t>: 10.1029/nas.2022.10402.</a:t>
            </a:r>
          </a:p>
          <a:p>
            <a:r>
              <a:rPr lang="en-US" dirty="0" smtClean="0"/>
              <a:t>[4] Jones, D. &amp; Martinez, P. (2023). </a:t>
            </a:r>
            <a:r>
              <a:rPr lang="en-US" b="1" dirty="0" smtClean="0"/>
              <a:t>Automated Email Integration for Personalized Health Services Using RPA</a:t>
            </a:r>
            <a:r>
              <a:rPr lang="en-US" dirty="0" smtClean="0"/>
              <a:t>. Journal of Automated Systems and Healthcare, 15(4), 278-284. </a:t>
            </a:r>
            <a:r>
              <a:rPr lang="en-US" dirty="0" err="1" smtClean="0"/>
              <a:t>doi</a:t>
            </a:r>
            <a:r>
              <a:rPr lang="en-US" dirty="0" smtClean="0"/>
              <a:t>: 10.1109/JASH2023.1094392.</a:t>
            </a:r>
          </a:p>
          <a:p>
            <a:r>
              <a:rPr lang="en-US" dirty="0" smtClean="0"/>
              <a:t>[5] Tan, H., &amp; Lee, S. (2019). </a:t>
            </a:r>
            <a:r>
              <a:rPr lang="en-US" b="1" dirty="0" smtClean="0"/>
              <a:t>Machine Learning and AI Approaches for Tailoring Exercise Plans</a:t>
            </a:r>
            <a:r>
              <a:rPr lang="en-US" dirty="0" smtClean="0"/>
              <a:t>. Advances in Computational Health Engineering, 5(6), 423-431. </a:t>
            </a:r>
            <a:r>
              <a:rPr lang="en-US" dirty="0" err="1" smtClean="0"/>
              <a:t>doi</a:t>
            </a:r>
            <a:r>
              <a:rPr lang="en-US" dirty="0" smtClean="0"/>
              <a:t>: 10.1145/3410178</a:t>
            </a:r>
            <a:r>
              <a:rPr lang="en-US" dirty="0" smtClean="0"/>
              <a:t>.</a:t>
            </a:r>
            <a:r>
              <a:rPr lang="en-US" dirty="0" smtClean="0"/>
              <a:t> </a:t>
            </a:r>
          </a:p>
          <a:p>
            <a:pPr>
              <a:buNone/>
            </a:pPr>
            <a:r>
              <a:rPr lang="en-US" dirty="0" smtClean="0"/>
              <a:t> </a:t>
            </a:r>
          </a:p>
          <a:p>
            <a:pPr>
              <a:buNone/>
            </a:pPr>
            <a:endParaRPr lang="en-US" sz="2900" dirty="0"/>
          </a:p>
        </p:txBody>
      </p:sp>
    </p:spTree>
    <p:custDataLst>
      <p:tags r:id="rId1"/>
    </p:custDataLst>
    <p:extLst>
      <p:ext uri="{BB962C8B-B14F-4D97-AF65-F5344CB8AC3E}">
        <p14:creationId xmlns:p14="http://schemas.microsoft.com/office/powerpoint/2010/main" xmlns="" val="19304747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44234" y="2321005"/>
            <a:ext cx="5455532" cy="1569660"/>
          </a:xfrm>
          <a:prstGeom prst="rect">
            <a:avLst/>
          </a:prstGeom>
          <a:noFill/>
        </p:spPr>
        <p:txBody>
          <a:bodyPr wrap="none" lIns="91440" tIns="45720" rIns="91440" bIns="45720">
            <a:spAutoFit/>
          </a:bodyPr>
          <a:lstStyle/>
          <a:p>
            <a:pPr algn="ctr"/>
            <a:r>
              <a:rPr lang="en-US" sz="9600" dirty="0">
                <a:ln w="0"/>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xmlns="" val="20748578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Need for the Proposed System</a:t>
            </a:r>
            <a:endParaRPr lang="en-IN" dirty="0">
              <a:latin typeface="+mj-lt"/>
            </a:endParaRPr>
          </a:p>
        </p:txBody>
      </p:sp>
      <p:sp>
        <p:nvSpPr>
          <p:cNvPr id="3" name="Content Placeholder 2"/>
          <p:cNvSpPr>
            <a:spLocks noGrp="1"/>
          </p:cNvSpPr>
          <p:nvPr>
            <p:ph idx="1"/>
          </p:nvPr>
        </p:nvSpPr>
        <p:spPr/>
        <p:txBody>
          <a:bodyPr>
            <a:normAutofit/>
          </a:bodyPr>
          <a:lstStyle/>
          <a:p>
            <a:pPr>
              <a:buNone/>
            </a:pPr>
            <a:r>
              <a:rPr lang="en-US" dirty="0" smtClean="0"/>
              <a:t>     The </a:t>
            </a:r>
            <a:r>
              <a:rPr lang="en-US" dirty="0" smtClean="0"/>
              <a:t>current fitness planning process often involves manual research and guesswork, making it time-consuming, inconsistent, and challenging for individuals to create personalized diet and exercise plans. These challenges hinder effective goal achievement and require significant effort to manage. A robust and automated solution is essential to streamline this process, ensuring accuracy, personalization, and prompt delivery of tailored fitness guidance without overwhelming the user.</a:t>
            </a:r>
            <a:endParaRPr lang="en-US" dirty="0">
              <a:latin typeface="Times New Roman" pitchFamily="18" charset="0"/>
            </a:endParaRPr>
          </a:p>
        </p:txBody>
      </p:sp>
    </p:spTree>
    <p:custDataLst>
      <p:tags r:id="rId1"/>
    </p:custDataLst>
    <p:extLst>
      <p:ext uri="{BB962C8B-B14F-4D97-AF65-F5344CB8AC3E}">
        <p14:creationId xmlns:p14="http://schemas.microsoft.com/office/powerpoint/2010/main" xmlns="" val="35484857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Advantages of the Proposed System</a:t>
            </a:r>
            <a:endParaRPr lang="en-IN" dirty="0">
              <a:latin typeface="+mj-lt"/>
            </a:endParaRPr>
          </a:p>
        </p:txBody>
      </p:sp>
      <p:sp>
        <p:nvSpPr>
          <p:cNvPr id="3" name="Content Placeholder 2"/>
          <p:cNvSpPr>
            <a:spLocks noGrp="1"/>
          </p:cNvSpPr>
          <p:nvPr>
            <p:ph idx="1"/>
          </p:nvPr>
        </p:nvSpPr>
        <p:spPr/>
        <p:txBody>
          <a:bodyPr/>
          <a:lstStyle/>
          <a:p>
            <a:pPr>
              <a:buNone/>
            </a:pPr>
            <a:r>
              <a:rPr lang="en-US" dirty="0" smtClean="0"/>
              <a:t>     The </a:t>
            </a:r>
            <a:r>
              <a:rPr lang="en-US" b="1" dirty="0" smtClean="0"/>
              <a:t>"Fitness Guide Chat </a:t>
            </a:r>
            <a:r>
              <a:rPr lang="en-US" b="1" dirty="0" err="1" smtClean="0"/>
              <a:t>Bot</a:t>
            </a:r>
            <a:r>
              <a:rPr lang="en-US" b="1" dirty="0" smtClean="0"/>
              <a:t>"</a:t>
            </a:r>
            <a:r>
              <a:rPr lang="en-US" dirty="0" smtClean="0"/>
              <a:t> automates the process of creating personalized fitness plans, minimizing manual effort and ensuring accuracy. It efficiently gathers user inputs, generates tailored diet and exercise plans using AI, and delivers them directly to the user's email via SMTP. This automation saves time, enhances accessibility, and provides a seamless experience for users. By offering personalized and timely guidance, the system empowers individuals to achieve their fitness goals effectively, making it an ideal solution for health-conscious users.</a:t>
            </a:r>
            <a:endParaRPr lang="en-US" dirty="0"/>
          </a:p>
        </p:txBody>
      </p:sp>
    </p:spTree>
    <p:custDataLst>
      <p:tags r:id="rId1"/>
    </p:custDataLst>
    <p:extLst>
      <p:ext uri="{BB962C8B-B14F-4D97-AF65-F5344CB8AC3E}">
        <p14:creationId xmlns:p14="http://schemas.microsoft.com/office/powerpoint/2010/main" xmlns="" val="13323072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Literature Survey</a:t>
            </a:r>
            <a:endParaRPr lang="en-IN" dirty="0">
              <a:latin typeface="+mj-lt"/>
            </a:endParaRPr>
          </a:p>
        </p:txBody>
      </p:sp>
      <p:sp>
        <p:nvSpPr>
          <p:cNvPr id="3" name="Content Placeholder 2"/>
          <p:cNvSpPr>
            <a:spLocks noGrp="1"/>
          </p:cNvSpPr>
          <p:nvPr>
            <p:ph idx="1"/>
          </p:nvPr>
        </p:nvSpPr>
        <p:spPr/>
        <p:txBody>
          <a:bodyPr>
            <a:normAutofit fontScale="70000" lnSpcReduction="20000"/>
          </a:bodyPr>
          <a:lstStyle/>
          <a:p>
            <a:r>
              <a:rPr lang="en-US" b="1" dirty="0" smtClean="0"/>
              <a:t>Survey </a:t>
            </a:r>
            <a:r>
              <a:rPr lang="en-US" b="1" dirty="0" smtClean="0"/>
              <a:t>on Diet and Exercise Plan Personalization Using AI:</a:t>
            </a:r>
            <a:r>
              <a:rPr lang="en-US" dirty="0" smtClean="0"/>
              <a:t/>
            </a:r>
            <a:br>
              <a:rPr lang="en-US" dirty="0" smtClean="0"/>
            </a:br>
            <a:r>
              <a:rPr lang="en-US" dirty="0" smtClean="0"/>
              <a:t>AI-based techniques for generating tailored diet and exercise plans have revolutionized fitness management. Research indicates the growing relevance of machine learning and AI to deliver highly personalized recommendations for individuals.</a:t>
            </a:r>
          </a:p>
          <a:p>
            <a:r>
              <a:rPr lang="en-US" dirty="0" smtClean="0"/>
              <a:t>Williams (2022) reviews AI-based data processing methods for diet personalization, showcasing their accuracy in catering to diverse user needs.</a:t>
            </a:r>
          </a:p>
          <a:p>
            <a:r>
              <a:rPr lang="en-US" dirty="0" smtClean="0"/>
              <a:t>Tan and Lee (2019) delve into machine learning approaches for customizing exercise plans, highlighting their efficiency in meeting individual fitness goals.</a:t>
            </a:r>
          </a:p>
          <a:p>
            <a:r>
              <a:rPr lang="en-US" b="1" dirty="0" smtClean="0"/>
              <a:t>Survey on Automated Email Integration for Health Services Using RPA:</a:t>
            </a:r>
            <a:r>
              <a:rPr lang="en-US" dirty="0" smtClean="0"/>
              <a:t/>
            </a:r>
            <a:br>
              <a:rPr lang="en-US" dirty="0" smtClean="0"/>
            </a:br>
            <a:r>
              <a:rPr lang="en-US" dirty="0" smtClean="0"/>
              <a:t>Automated email integration streamlines communication in personal health services, ensuring timely delivery of critical information. Studies demonstrate how RPA enhances the efficiency and reliability of this process.</a:t>
            </a:r>
          </a:p>
          <a:p>
            <a:r>
              <a:rPr lang="en-US" dirty="0" smtClean="0"/>
              <a:t>Jones and Martinez (2023) analyze the use of RPA in automating email notifications for personalized health services, illustrating its role in improving user engagement and service delivery.</a:t>
            </a:r>
          </a:p>
          <a:p>
            <a:r>
              <a:rPr lang="en-US" dirty="0" smtClean="0"/>
              <a:t>Murphy and Ladd (2021) identify challenges in developing automated bots for health and diet services, emphasizing the importance of robust integration for seamless user experiences.</a:t>
            </a:r>
          </a:p>
          <a:p>
            <a:pPr>
              <a:buNone/>
            </a:pPr>
            <a:endParaRPr lang="en-US" dirty="0"/>
          </a:p>
          <a:p>
            <a:endParaRPr lang="en-US" dirty="0" smtClean="0"/>
          </a:p>
          <a:p>
            <a:endParaRPr lang="en-US" dirty="0"/>
          </a:p>
        </p:txBody>
      </p:sp>
    </p:spTree>
    <p:custDataLst>
      <p:tags r:id="rId1"/>
    </p:custDataLst>
    <p:extLst>
      <p:ext uri="{BB962C8B-B14F-4D97-AF65-F5344CB8AC3E}">
        <p14:creationId xmlns:p14="http://schemas.microsoft.com/office/powerpoint/2010/main" xmlns="" val="31064302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Objective</a:t>
            </a:r>
            <a:endParaRPr lang="en-IN" dirty="0">
              <a:latin typeface="+mj-lt"/>
            </a:endParaRPr>
          </a:p>
        </p:txBody>
      </p:sp>
      <p:sp>
        <p:nvSpPr>
          <p:cNvPr id="3" name="Content Placeholder 2"/>
          <p:cNvSpPr>
            <a:spLocks noGrp="1"/>
          </p:cNvSpPr>
          <p:nvPr>
            <p:ph idx="1"/>
          </p:nvPr>
        </p:nvSpPr>
        <p:spPr/>
        <p:txBody>
          <a:bodyPr/>
          <a:lstStyle/>
          <a:p>
            <a:pPr>
              <a:buNone/>
            </a:pPr>
            <a:r>
              <a:rPr lang="en-US" dirty="0" smtClean="0"/>
              <a:t>     The </a:t>
            </a:r>
            <a:r>
              <a:rPr lang="en-US" dirty="0" smtClean="0"/>
              <a:t>primary objective of the "Fitness Guide Chat </a:t>
            </a:r>
            <a:r>
              <a:rPr lang="en-US" dirty="0" err="1" smtClean="0"/>
              <a:t>Bot</a:t>
            </a:r>
            <a:r>
              <a:rPr lang="en-US" dirty="0" smtClean="0"/>
              <a:t>" is to automate the generation and communication of personalized fitness plans using Robotic Process Automation (RPA). The </a:t>
            </a:r>
            <a:r>
              <a:rPr lang="en-US" dirty="0" err="1" smtClean="0"/>
              <a:t>bot</a:t>
            </a:r>
            <a:r>
              <a:rPr lang="en-US" dirty="0" smtClean="0"/>
              <a:t> efficiently collects user inputs, including height, weight, and fitness goals (e.g., weight loss or gain), and utilizes AI to create tailored diet and exercise plans. This process includes generating a fitness chart, converting it into a PDF, and sending it via email to the user. The project aims to streamline fitness management and provide users with customized health solutions, ensuring accessibility, efficiency, and motivation toward achieving their fitness goals.</a:t>
            </a:r>
            <a:endParaRPr lang="en-US" dirty="0"/>
          </a:p>
        </p:txBody>
      </p:sp>
    </p:spTree>
    <p:custDataLst>
      <p:tags r:id="rId1"/>
    </p:custDataLst>
    <p:extLst>
      <p:ext uri="{BB962C8B-B14F-4D97-AF65-F5344CB8AC3E}">
        <p14:creationId xmlns:p14="http://schemas.microsoft.com/office/powerpoint/2010/main" xmlns="" val="40945783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Architecture Diagram</a:t>
            </a:r>
            <a:endParaRPr lang="en-IN" dirty="0">
              <a:latin typeface="+mj-lt"/>
            </a:endParaRPr>
          </a:p>
        </p:txBody>
      </p:sp>
      <p:pic>
        <p:nvPicPr>
          <p:cNvPr id="6" name="Content Placeholder 5" descr="RPA  ARCHITECTURE.jpg"/>
          <p:cNvPicPr>
            <a:picLocks noGrp="1" noChangeAspect="1"/>
          </p:cNvPicPr>
          <p:nvPr>
            <p:ph idx="1"/>
          </p:nvPr>
        </p:nvPicPr>
        <p:blipFill>
          <a:blip r:embed="rId4"/>
          <a:stretch>
            <a:fillRect/>
          </a:stretch>
        </p:blipFill>
        <p:spPr>
          <a:xfrm>
            <a:off x="285720" y="1357298"/>
            <a:ext cx="8501122" cy="4874674"/>
          </a:xfrm>
        </p:spPr>
      </p:pic>
    </p:spTree>
    <p:custDataLst>
      <p:tags r:id="rId1"/>
    </p:custDataLst>
    <p:extLst>
      <p:ext uri="{BB962C8B-B14F-4D97-AF65-F5344CB8AC3E}">
        <p14:creationId xmlns:p14="http://schemas.microsoft.com/office/powerpoint/2010/main" xmlns="" val="37622339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System Requirements</a:t>
            </a:r>
            <a:endParaRPr lang="en-IN" dirty="0">
              <a:latin typeface="+mj-lt"/>
            </a:endParaRPr>
          </a:p>
        </p:txBody>
      </p:sp>
      <p:sp>
        <p:nvSpPr>
          <p:cNvPr id="3" name="Content Placeholder 2"/>
          <p:cNvSpPr>
            <a:spLocks noGrp="1"/>
          </p:cNvSpPr>
          <p:nvPr>
            <p:ph idx="1"/>
          </p:nvPr>
        </p:nvSpPr>
        <p:spPr/>
        <p:txBody>
          <a:bodyPr/>
          <a:lstStyle/>
          <a:p>
            <a:pPr>
              <a:buNone/>
            </a:pPr>
            <a:r>
              <a:rPr lang="en-US" b="1" dirty="0" smtClean="0"/>
              <a:t>Hardware Requirements</a:t>
            </a:r>
          </a:p>
          <a:p>
            <a:pPr>
              <a:buNone/>
            </a:pPr>
            <a:r>
              <a:rPr lang="en-US" b="1" dirty="0" smtClean="0"/>
              <a:t>Computer/Laptop</a:t>
            </a:r>
            <a:r>
              <a:rPr lang="en-US" dirty="0" smtClean="0"/>
              <a:t>:</a:t>
            </a:r>
          </a:p>
          <a:p>
            <a:pPr lvl="1"/>
            <a:r>
              <a:rPr lang="en-US" dirty="0" smtClean="0"/>
              <a:t>Processor: Intel i3 or above / AMD </a:t>
            </a:r>
            <a:r>
              <a:rPr lang="en-US" dirty="0" err="1" smtClean="0"/>
              <a:t>Ryzen</a:t>
            </a:r>
            <a:r>
              <a:rPr lang="en-US" dirty="0" smtClean="0"/>
              <a:t> equivalent</a:t>
            </a:r>
          </a:p>
          <a:p>
            <a:pPr lvl="1"/>
            <a:r>
              <a:rPr lang="en-US" dirty="0" smtClean="0"/>
              <a:t>RAM: 8 GB or more</a:t>
            </a:r>
          </a:p>
          <a:p>
            <a:pPr lvl="1"/>
            <a:r>
              <a:rPr lang="en-US" dirty="0" smtClean="0"/>
              <a:t>Storage: At least 256 GB (SSD recommended for faster performance)</a:t>
            </a:r>
          </a:p>
          <a:p>
            <a:pPr lvl="1"/>
            <a:r>
              <a:rPr lang="en-US" dirty="0" smtClean="0"/>
              <a:t>Operating System: Windows 10 or above</a:t>
            </a:r>
          </a:p>
          <a:p>
            <a:pPr>
              <a:buNone/>
            </a:pPr>
            <a:r>
              <a:rPr lang="en-US" b="1" dirty="0" smtClean="0"/>
              <a:t>Software </a:t>
            </a:r>
            <a:r>
              <a:rPr lang="en-US" b="1" dirty="0" smtClean="0"/>
              <a:t>Requirements</a:t>
            </a:r>
          </a:p>
          <a:p>
            <a:pPr>
              <a:buNone/>
            </a:pPr>
            <a:r>
              <a:rPr lang="en-US" b="1" dirty="0" smtClean="0"/>
              <a:t>Development Tools</a:t>
            </a:r>
            <a:r>
              <a:rPr lang="en-US" dirty="0" smtClean="0"/>
              <a:t>:</a:t>
            </a:r>
          </a:p>
          <a:p>
            <a:pPr lvl="1"/>
            <a:r>
              <a:rPr lang="en-US" b="1" dirty="0" err="1" smtClean="0"/>
              <a:t>UiPath</a:t>
            </a:r>
            <a:r>
              <a:rPr lang="en-US" b="1" dirty="0" smtClean="0"/>
              <a:t> Studio</a:t>
            </a:r>
            <a:r>
              <a:rPr lang="en-US" dirty="0" smtClean="0"/>
              <a:t>: For building and running the automation workflows.</a:t>
            </a:r>
          </a:p>
          <a:p>
            <a:pPr>
              <a:buNone/>
            </a:pPr>
            <a:r>
              <a:rPr lang="en-US" b="1" dirty="0" smtClean="0"/>
              <a:t>APIs and External Services</a:t>
            </a:r>
            <a:r>
              <a:rPr lang="en-US" dirty="0" smtClean="0"/>
              <a:t>:</a:t>
            </a:r>
          </a:p>
          <a:p>
            <a:pPr lvl="1"/>
            <a:r>
              <a:rPr lang="en-US" b="1" dirty="0" err="1" smtClean="0"/>
              <a:t>ChatGPT</a:t>
            </a:r>
            <a:r>
              <a:rPr lang="en-US" b="1" dirty="0" smtClean="0"/>
              <a:t> API</a:t>
            </a:r>
            <a:r>
              <a:rPr lang="en-US" dirty="0" smtClean="0"/>
              <a:t>: For generating diet and exercise plans.</a:t>
            </a:r>
          </a:p>
          <a:p>
            <a:pPr lvl="1"/>
            <a:r>
              <a:rPr lang="en-US" b="1" dirty="0" smtClean="0"/>
              <a:t>SMTP Server</a:t>
            </a:r>
            <a:r>
              <a:rPr lang="en-US" dirty="0" smtClean="0"/>
              <a:t>: For sending personalized emails (e.g., Gmail, Outlook).</a:t>
            </a:r>
          </a:p>
          <a:p>
            <a:pPr>
              <a:buNone/>
            </a:pPr>
            <a:endParaRPr lang="en-US" dirty="0"/>
          </a:p>
        </p:txBody>
      </p:sp>
    </p:spTree>
    <p:custDataLst>
      <p:tags r:id="rId1"/>
    </p:custDataLst>
    <p:extLst>
      <p:ext uri="{BB962C8B-B14F-4D97-AF65-F5344CB8AC3E}">
        <p14:creationId xmlns:p14="http://schemas.microsoft.com/office/powerpoint/2010/main" xmlns="" val="12252271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Functional description</a:t>
            </a:r>
            <a:r>
              <a:rPr lang="en-US" dirty="0" smtClean="0"/>
              <a:t>-flow diagram</a:t>
            </a:r>
            <a:endParaRPr lang="en-IN" dirty="0">
              <a:latin typeface="+mj-lt"/>
            </a:endParaRPr>
          </a:p>
        </p:txBody>
      </p:sp>
      <p:pic>
        <p:nvPicPr>
          <p:cNvPr id="4" name="Content Placeholder 3" descr="RPA FLOW.jpg"/>
          <p:cNvPicPr>
            <a:picLocks noGrp="1" noChangeAspect="1"/>
          </p:cNvPicPr>
          <p:nvPr>
            <p:ph idx="1"/>
          </p:nvPr>
        </p:nvPicPr>
        <p:blipFill>
          <a:blip r:embed="rId4"/>
          <a:stretch>
            <a:fillRect/>
          </a:stretch>
        </p:blipFill>
        <p:spPr>
          <a:xfrm>
            <a:off x="2386012" y="1223962"/>
            <a:ext cx="4371975" cy="4867275"/>
          </a:xfrm>
        </p:spPr>
      </p:pic>
    </p:spTree>
    <p:custDataLst>
      <p:tags r:id="rId1"/>
    </p:custDataLst>
    <p:extLst>
      <p:ext uri="{BB962C8B-B14F-4D97-AF65-F5344CB8AC3E}">
        <p14:creationId xmlns:p14="http://schemas.microsoft.com/office/powerpoint/2010/main" xmlns="" val="163916937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4|2.4|1.4"/>
</p:tagLst>
</file>

<file path=ppt/tags/tag10.xml><?xml version="1.0" encoding="utf-8"?>
<p:tagLst xmlns:a="http://schemas.openxmlformats.org/drawingml/2006/main" xmlns:r="http://schemas.openxmlformats.org/officeDocument/2006/relationships" xmlns:p="http://schemas.openxmlformats.org/presentationml/2006/main">
  <p:tag name="TIMING" val="|1.1|4|2.4|1.4"/>
</p:tagLst>
</file>

<file path=ppt/tags/tag11.xml><?xml version="1.0" encoding="utf-8"?>
<p:tagLst xmlns:a="http://schemas.openxmlformats.org/drawingml/2006/main" xmlns:r="http://schemas.openxmlformats.org/officeDocument/2006/relationships" xmlns:p="http://schemas.openxmlformats.org/presentationml/2006/main">
  <p:tag name="TIMING" val="|1.1|4|2.4|1.4"/>
</p:tagLst>
</file>

<file path=ppt/tags/tag12.xml><?xml version="1.0" encoding="utf-8"?>
<p:tagLst xmlns:a="http://schemas.openxmlformats.org/drawingml/2006/main" xmlns:r="http://schemas.openxmlformats.org/officeDocument/2006/relationships" xmlns:p="http://schemas.openxmlformats.org/presentationml/2006/main">
  <p:tag name="TIMING" val="|1.1|4|2.4|1.4"/>
</p:tagLst>
</file>

<file path=ppt/tags/tag13.xml><?xml version="1.0" encoding="utf-8"?>
<p:tagLst xmlns:a="http://schemas.openxmlformats.org/drawingml/2006/main" xmlns:r="http://schemas.openxmlformats.org/officeDocument/2006/relationships" xmlns:p="http://schemas.openxmlformats.org/presentationml/2006/main">
  <p:tag name="TIMING" val="|1.1|4|2.4|1.4"/>
</p:tagLst>
</file>

<file path=ppt/tags/tag14.xml><?xml version="1.0" encoding="utf-8"?>
<p:tagLst xmlns:a="http://schemas.openxmlformats.org/drawingml/2006/main" xmlns:r="http://schemas.openxmlformats.org/officeDocument/2006/relationships" xmlns:p="http://schemas.openxmlformats.org/presentationml/2006/main">
  <p:tag name="TIMING" val="|1.1|4|2.4|1.4"/>
</p:tagLst>
</file>

<file path=ppt/tags/tag15.xml><?xml version="1.0" encoding="utf-8"?>
<p:tagLst xmlns:a="http://schemas.openxmlformats.org/drawingml/2006/main" xmlns:r="http://schemas.openxmlformats.org/officeDocument/2006/relationships" xmlns:p="http://schemas.openxmlformats.org/presentationml/2006/main">
  <p:tag name="TIMING" val="|1.1|4|2.4|1.4"/>
</p:tagLst>
</file>

<file path=ppt/tags/tag16.xml><?xml version="1.0" encoding="utf-8"?>
<p:tagLst xmlns:a="http://schemas.openxmlformats.org/drawingml/2006/main" xmlns:r="http://schemas.openxmlformats.org/officeDocument/2006/relationships" xmlns:p="http://schemas.openxmlformats.org/presentationml/2006/main">
  <p:tag name="TIMING" val="|1.1|4|2.4|1.4"/>
</p:tagLst>
</file>

<file path=ppt/tags/tag17.xml><?xml version="1.0" encoding="utf-8"?>
<p:tagLst xmlns:a="http://schemas.openxmlformats.org/drawingml/2006/main" xmlns:r="http://schemas.openxmlformats.org/officeDocument/2006/relationships" xmlns:p="http://schemas.openxmlformats.org/presentationml/2006/main">
  <p:tag name="TIMING" val="|1.1|4|2.4|1.4"/>
</p:tagLst>
</file>

<file path=ppt/tags/tag18.xml><?xml version="1.0" encoding="utf-8"?>
<p:tagLst xmlns:a="http://schemas.openxmlformats.org/drawingml/2006/main" xmlns:r="http://schemas.openxmlformats.org/officeDocument/2006/relationships" xmlns:p="http://schemas.openxmlformats.org/presentationml/2006/main">
  <p:tag name="TIMING" val="|1.1|4|2.4|1.4"/>
</p:tagLst>
</file>

<file path=ppt/tags/tag19.xml><?xml version="1.0" encoding="utf-8"?>
<p:tagLst xmlns:a="http://schemas.openxmlformats.org/drawingml/2006/main" xmlns:r="http://schemas.openxmlformats.org/officeDocument/2006/relationships" xmlns:p="http://schemas.openxmlformats.org/presentationml/2006/main">
  <p:tag name="TIMING" val="|1.1|4|2.4|1.4"/>
</p:tagLst>
</file>

<file path=ppt/tags/tag2.xml><?xml version="1.0" encoding="utf-8"?>
<p:tagLst xmlns:a="http://schemas.openxmlformats.org/drawingml/2006/main" xmlns:r="http://schemas.openxmlformats.org/officeDocument/2006/relationships" xmlns:p="http://schemas.openxmlformats.org/presentationml/2006/main">
  <p:tag name="TIMING" val="|1.1|4|2.4|1.4"/>
</p:tagLst>
</file>

<file path=ppt/tags/tag20.xml><?xml version="1.0" encoding="utf-8"?>
<p:tagLst xmlns:a="http://schemas.openxmlformats.org/drawingml/2006/main" xmlns:r="http://schemas.openxmlformats.org/officeDocument/2006/relationships" xmlns:p="http://schemas.openxmlformats.org/presentationml/2006/main">
  <p:tag name="TIMING" val="|1.1|4|2.4|1.4"/>
</p:tagLst>
</file>

<file path=ppt/tags/tag21.xml><?xml version="1.0" encoding="utf-8"?>
<p:tagLst xmlns:a="http://schemas.openxmlformats.org/drawingml/2006/main" xmlns:r="http://schemas.openxmlformats.org/officeDocument/2006/relationships" xmlns:p="http://schemas.openxmlformats.org/presentationml/2006/main">
  <p:tag name="TIMING" val="|1.1|4|2.4|1.4"/>
</p:tagLst>
</file>

<file path=ppt/tags/tag22.xml><?xml version="1.0" encoding="utf-8"?>
<p:tagLst xmlns:a="http://schemas.openxmlformats.org/drawingml/2006/main" xmlns:r="http://schemas.openxmlformats.org/officeDocument/2006/relationships" xmlns:p="http://schemas.openxmlformats.org/presentationml/2006/main">
  <p:tag name="TIMING" val="|1.1|4|2.4|1.4"/>
</p:tagLst>
</file>

<file path=ppt/tags/tag23.xml><?xml version="1.0" encoding="utf-8"?>
<p:tagLst xmlns:a="http://schemas.openxmlformats.org/drawingml/2006/main" xmlns:r="http://schemas.openxmlformats.org/officeDocument/2006/relationships" xmlns:p="http://schemas.openxmlformats.org/presentationml/2006/main">
  <p:tag name="TIMING" val="|1.1|4|2.4|1.4"/>
</p:tagLst>
</file>

<file path=ppt/tags/tag24.xml><?xml version="1.0" encoding="utf-8"?>
<p:tagLst xmlns:a="http://schemas.openxmlformats.org/drawingml/2006/main" xmlns:r="http://schemas.openxmlformats.org/officeDocument/2006/relationships" xmlns:p="http://schemas.openxmlformats.org/presentationml/2006/main">
  <p:tag name="TIMING" val="|1.1|4|2.4|1.4"/>
</p:tagLst>
</file>

<file path=ppt/tags/tag25.xml><?xml version="1.0" encoding="utf-8"?>
<p:tagLst xmlns:a="http://schemas.openxmlformats.org/drawingml/2006/main" xmlns:r="http://schemas.openxmlformats.org/officeDocument/2006/relationships" xmlns:p="http://schemas.openxmlformats.org/presentationml/2006/main">
  <p:tag name="TIMING" val="|1.1|4|2.4|1.4"/>
</p:tagLst>
</file>

<file path=ppt/tags/tag26.xml><?xml version="1.0" encoding="utf-8"?>
<p:tagLst xmlns:a="http://schemas.openxmlformats.org/drawingml/2006/main" xmlns:r="http://schemas.openxmlformats.org/officeDocument/2006/relationships" xmlns:p="http://schemas.openxmlformats.org/presentationml/2006/main">
  <p:tag name="TIMING" val="|1.1|4|2.4|1.4"/>
</p:tagLst>
</file>

<file path=ppt/tags/tag3.xml><?xml version="1.0" encoding="utf-8"?>
<p:tagLst xmlns:a="http://schemas.openxmlformats.org/drawingml/2006/main" xmlns:r="http://schemas.openxmlformats.org/officeDocument/2006/relationships" xmlns:p="http://schemas.openxmlformats.org/presentationml/2006/main">
  <p:tag name="TIMING" val="|1.1|4|2.4|1.4"/>
</p:tagLst>
</file>

<file path=ppt/tags/tag4.xml><?xml version="1.0" encoding="utf-8"?>
<p:tagLst xmlns:a="http://schemas.openxmlformats.org/drawingml/2006/main" xmlns:r="http://schemas.openxmlformats.org/officeDocument/2006/relationships" xmlns:p="http://schemas.openxmlformats.org/presentationml/2006/main">
  <p:tag name="TIMING" val="|1.1|4|2.4|1.4"/>
</p:tagLst>
</file>

<file path=ppt/tags/tag5.xml><?xml version="1.0" encoding="utf-8"?>
<p:tagLst xmlns:a="http://schemas.openxmlformats.org/drawingml/2006/main" xmlns:r="http://schemas.openxmlformats.org/officeDocument/2006/relationships" xmlns:p="http://schemas.openxmlformats.org/presentationml/2006/main">
  <p:tag name="TIMING" val="|1.1|4|2.4|1.4"/>
</p:tagLst>
</file>

<file path=ppt/tags/tag6.xml><?xml version="1.0" encoding="utf-8"?>
<p:tagLst xmlns:a="http://schemas.openxmlformats.org/drawingml/2006/main" xmlns:r="http://schemas.openxmlformats.org/officeDocument/2006/relationships" xmlns:p="http://schemas.openxmlformats.org/presentationml/2006/main">
  <p:tag name="TIMING" val="|1.1|4|2.4|1.4"/>
</p:tagLst>
</file>

<file path=ppt/tags/tag7.xml><?xml version="1.0" encoding="utf-8"?>
<p:tagLst xmlns:a="http://schemas.openxmlformats.org/drawingml/2006/main" xmlns:r="http://schemas.openxmlformats.org/officeDocument/2006/relationships" xmlns:p="http://schemas.openxmlformats.org/presentationml/2006/main">
  <p:tag name="TIMING" val="|1.1|4|2.4|1.4"/>
</p:tagLst>
</file>

<file path=ppt/tags/tag8.xml><?xml version="1.0" encoding="utf-8"?>
<p:tagLst xmlns:a="http://schemas.openxmlformats.org/drawingml/2006/main" xmlns:r="http://schemas.openxmlformats.org/officeDocument/2006/relationships" xmlns:p="http://schemas.openxmlformats.org/presentationml/2006/main">
  <p:tag name="TIMING" val="|1.1|4|2.4|1.4"/>
</p:tagLst>
</file>

<file path=ppt/tags/tag9.xml><?xml version="1.0" encoding="utf-8"?>
<p:tagLst xmlns:a="http://schemas.openxmlformats.org/drawingml/2006/main" xmlns:r="http://schemas.openxmlformats.org/officeDocument/2006/relationships" xmlns:p="http://schemas.openxmlformats.org/presentationml/2006/main">
  <p:tag name="TIMING" val="|1.1|4|2.4|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9238</TotalTime>
  <Words>1243</Words>
  <Application>Microsoft Office PowerPoint</Application>
  <PresentationFormat>On-screen Show (4:3)</PresentationFormat>
  <Paragraphs>101</Paragraphs>
  <Slides>28</Slides>
  <Notes>27</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Slide 1</vt:lpstr>
      <vt:lpstr>Abstract</vt:lpstr>
      <vt:lpstr>Need for the Proposed System</vt:lpstr>
      <vt:lpstr>Advantages of the Proposed System</vt:lpstr>
      <vt:lpstr>Literature Survey</vt:lpstr>
      <vt:lpstr>Main Objective</vt:lpstr>
      <vt:lpstr>Architecture Diagram</vt:lpstr>
      <vt:lpstr>System Requirements</vt:lpstr>
      <vt:lpstr>Functional description-flow diagram</vt:lpstr>
      <vt:lpstr>Functional Description-sequence diagram</vt:lpstr>
      <vt:lpstr>Process Design</vt:lpstr>
      <vt:lpstr>Process Design</vt:lpstr>
      <vt:lpstr>Process Design</vt:lpstr>
      <vt:lpstr>Process Design</vt:lpstr>
      <vt:lpstr>Process Design</vt:lpstr>
      <vt:lpstr>Process Design</vt:lpstr>
      <vt:lpstr>Implementation</vt:lpstr>
      <vt:lpstr>Implementation</vt:lpstr>
      <vt:lpstr>Implementation</vt:lpstr>
      <vt:lpstr>Implementation</vt:lpstr>
      <vt:lpstr>Implementation</vt:lpstr>
      <vt:lpstr>Implementation</vt:lpstr>
      <vt:lpstr>Testing</vt:lpstr>
      <vt:lpstr>Testing</vt:lpstr>
      <vt:lpstr>Conclusions</vt:lpstr>
      <vt:lpstr>Future Enhancement</vt:lpstr>
      <vt:lpstr>References</vt:lpstr>
      <vt:lpstr>Slide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shakthi priya</dc:creator>
  <cp:lastModifiedBy>NEW</cp:lastModifiedBy>
  <cp:revision>1742</cp:revision>
  <dcterms:created xsi:type="dcterms:W3CDTF">2013-05-17T03:00:03Z</dcterms:created>
  <dcterms:modified xsi:type="dcterms:W3CDTF">2024-11-21T14:22:08Z</dcterms:modified>
</cp:coreProperties>
</file>